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3"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9" r:id="rId14"/>
  </p:sldIdLst>
  <p:sldSz cx="12192000" cy="6858000"/>
  <p:notesSz cx="6858000" cy="9144000"/>
  <p:defaultTextStyle>
    <a:defPPr>
      <a:defRPr lang="en-JP"/>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26"/>
  </p:normalViewPr>
  <p:slideViewPr>
    <p:cSldViewPr snapToGrid="0" snapToObjects="1">
      <p:cViewPr varScale="1">
        <p:scale>
          <a:sx n="105" d="100"/>
          <a:sy n="105" d="100"/>
        </p:scale>
        <p:origin x="84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JP"/>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129BFC-659D-B040-B84E-19FAC7BC6D84}" type="datetimeFigureOut">
              <a:rPr lang="en-JP" smtClean="0"/>
              <a:t>2021/04/13</a:t>
            </a:fld>
            <a:endParaRPr lang="en-JP"/>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JP"/>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JP"/>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JP"/>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4D3001-6A39-914B-8E50-FD76FA997B0F}" type="slidenum">
              <a:rPr lang="en-JP" smtClean="0"/>
              <a:t>‹#›</a:t>
            </a:fld>
            <a:endParaRPr lang="en-JP"/>
          </a:p>
        </p:txBody>
      </p:sp>
    </p:spTree>
    <p:extLst>
      <p:ext uri="{BB962C8B-B14F-4D97-AF65-F5344CB8AC3E}">
        <p14:creationId xmlns:p14="http://schemas.microsoft.com/office/powerpoint/2010/main" val="3727300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JP" dirty="0"/>
          </a:p>
        </p:txBody>
      </p:sp>
      <p:sp>
        <p:nvSpPr>
          <p:cNvPr id="4" name="Slide Number Placeholder 3"/>
          <p:cNvSpPr>
            <a:spLocks noGrp="1"/>
          </p:cNvSpPr>
          <p:nvPr>
            <p:ph type="sldNum" sz="quarter" idx="5"/>
          </p:nvPr>
        </p:nvSpPr>
        <p:spPr/>
        <p:txBody>
          <a:bodyPr/>
          <a:lstStyle/>
          <a:p>
            <a:fld id="{144D3001-6A39-914B-8E50-FD76FA997B0F}" type="slidenum">
              <a:rPr lang="en-JP" smtClean="0"/>
              <a:t>3</a:t>
            </a:fld>
            <a:endParaRPr lang="en-JP"/>
          </a:p>
        </p:txBody>
      </p:sp>
    </p:spTree>
    <p:extLst>
      <p:ext uri="{BB962C8B-B14F-4D97-AF65-F5344CB8AC3E}">
        <p14:creationId xmlns:p14="http://schemas.microsoft.com/office/powerpoint/2010/main" val="15445262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11A6662E-FAF4-44BC-88B5-85A7CBFB6D30}" type="datetime1">
              <a:rPr lang="en-US" smtClean="0"/>
              <a:pPr/>
              <a:t>4/13/21</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34910733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4/13/21</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585462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4/13/21</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8819562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4/13/21</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541968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4/13/21</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247363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4/13/21</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329160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4/13/21</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2855157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3AB41CFF-90C9-47B3-9DA1-F2BF8D839F7E}" type="datetime1">
              <a:rPr lang="en-US" smtClean="0"/>
              <a:t>4/13/21</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4674422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4/13/21</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8338290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4/13/21</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208278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4/13/21</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636935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57E0CF6C-748E-4B7A-BC8B-3011EF78ED13}" type="datetime1">
              <a:rPr lang="en-US" smtClean="0"/>
              <a:pPr/>
              <a:t>4/13/21</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635673939"/>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02" r:id="rId7"/>
    <p:sldLayoutId id="2147483703" r:id="rId8"/>
    <p:sldLayoutId id="2147483704" r:id="rId9"/>
    <p:sldLayoutId id="2147483705" r:id="rId10"/>
    <p:sldLayoutId id="2147483712" r:id="rId11"/>
  </p:sldLayoutIdLst>
  <p:hf sldNum="0" hdr="0" ft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644DE9-8D09-43E2-BA69-F57482CFC9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6C23C919-B32E-40FF-B3D8-631316E84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Picture 3">
            <a:extLst>
              <a:ext uri="{FF2B5EF4-FFF2-40B4-BE49-F238E27FC236}">
                <a16:creationId xmlns:a16="http://schemas.microsoft.com/office/drawing/2014/main" id="{BBBE5D4D-5018-47F8-ACDC-470B4477DB2A}"/>
              </a:ext>
            </a:extLst>
          </p:cNvPr>
          <p:cNvPicPr>
            <a:picLocks noChangeAspect="1"/>
          </p:cNvPicPr>
          <p:nvPr/>
        </p:nvPicPr>
        <p:blipFill rotWithShape="1">
          <a:blip r:embed="rId2">
            <a:alphaModFix amt="60000"/>
          </a:blip>
          <a:srcRect t="4890" b="20125"/>
          <a:stretch/>
        </p:blipFill>
        <p:spPr>
          <a:xfrm>
            <a:off x="20" y="10"/>
            <a:ext cx="12191980" cy="6856614"/>
          </a:xfrm>
          <a:prstGeom prst="rect">
            <a:avLst/>
          </a:prstGeom>
        </p:spPr>
      </p:pic>
      <p:sp>
        <p:nvSpPr>
          <p:cNvPr id="2" name="Title 1">
            <a:extLst>
              <a:ext uri="{FF2B5EF4-FFF2-40B4-BE49-F238E27FC236}">
                <a16:creationId xmlns:a16="http://schemas.microsoft.com/office/drawing/2014/main" id="{A5AD6857-0B1C-1745-9A11-F4C4584482CD}"/>
              </a:ext>
            </a:extLst>
          </p:cNvPr>
          <p:cNvSpPr>
            <a:spLocks noGrp="1"/>
          </p:cNvSpPr>
          <p:nvPr>
            <p:ph type="ctrTitle"/>
          </p:nvPr>
        </p:nvSpPr>
        <p:spPr>
          <a:xfrm>
            <a:off x="838200" y="740211"/>
            <a:ext cx="7530685" cy="3163864"/>
          </a:xfrm>
        </p:spPr>
        <p:txBody>
          <a:bodyPr>
            <a:normAutofit/>
          </a:bodyPr>
          <a:lstStyle/>
          <a:p>
            <a:pPr algn="l"/>
            <a:r>
              <a:rPr lang="en-JP" sz="5200" dirty="0">
                <a:solidFill>
                  <a:srgbClr val="FFFFFF"/>
                </a:solidFill>
              </a:rPr>
              <a:t>第５章：Population Dynamics of Species with Complex Life Cycles</a:t>
            </a:r>
          </a:p>
        </p:txBody>
      </p:sp>
      <p:sp>
        <p:nvSpPr>
          <p:cNvPr id="3" name="Subtitle 2">
            <a:extLst>
              <a:ext uri="{FF2B5EF4-FFF2-40B4-BE49-F238E27FC236}">
                <a16:creationId xmlns:a16="http://schemas.microsoft.com/office/drawing/2014/main" id="{164A2FF3-E096-CD48-A48C-F0C96022296F}"/>
              </a:ext>
            </a:extLst>
          </p:cNvPr>
          <p:cNvSpPr>
            <a:spLocks noGrp="1"/>
          </p:cNvSpPr>
          <p:nvPr>
            <p:ph type="subTitle" idx="1"/>
          </p:nvPr>
        </p:nvSpPr>
        <p:spPr>
          <a:xfrm>
            <a:off x="838200" y="4074515"/>
            <a:ext cx="7583133" cy="1279124"/>
          </a:xfrm>
        </p:spPr>
        <p:txBody>
          <a:bodyPr>
            <a:normAutofit/>
          </a:bodyPr>
          <a:lstStyle/>
          <a:p>
            <a:pPr algn="l"/>
            <a:r>
              <a:rPr lang="en-JP" sz="2200" dirty="0">
                <a:solidFill>
                  <a:srgbClr val="FFFFFF"/>
                </a:solidFill>
              </a:rPr>
              <a:t>複雑な生活環を持つ種の個体群変動</a:t>
            </a:r>
          </a:p>
        </p:txBody>
      </p:sp>
    </p:spTree>
    <p:extLst>
      <p:ext uri="{BB962C8B-B14F-4D97-AF65-F5344CB8AC3E}">
        <p14:creationId xmlns:p14="http://schemas.microsoft.com/office/powerpoint/2010/main" val="25508300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C2C7CCA-EFCB-A04E-86DC-0AF211FAFF97}"/>
              </a:ext>
            </a:extLst>
          </p:cNvPr>
          <p:cNvSpPr>
            <a:spLocks noGrp="1"/>
          </p:cNvSpPr>
          <p:nvPr>
            <p:ph idx="1"/>
          </p:nvPr>
        </p:nvSpPr>
        <p:spPr>
          <a:xfrm>
            <a:off x="239238" y="913130"/>
            <a:ext cx="11274612" cy="5309915"/>
          </a:xfrm>
          <a:prstGeom prst="rect">
            <a:avLst/>
          </a:prstGeom>
        </p:spPr>
        <p:txBody>
          <a:bodyPr>
            <a:spAutoFit/>
          </a:bodyPr>
          <a:lstStyle/>
          <a:p>
            <a:r>
              <a:rPr lang="en-JP" dirty="0"/>
              <a:t>宿主の存在量が増加するとR0は増加する</a:t>
            </a:r>
          </a:p>
          <a:p>
            <a:pPr marL="0" indent="0">
              <a:buNone/>
            </a:pPr>
            <a:r>
              <a:rPr lang="en-JP" dirty="0"/>
              <a:t>しかし、これは中間宿主から最終宿主への栄養伝達段階で餌と中間宿主の存在量が増加すると捕食者と餌の相互作用の機能的反応が飽和してしまうため、少し相殺される。</a:t>
            </a:r>
          </a:p>
          <a:p>
            <a:r>
              <a:rPr lang="en-JP" dirty="0"/>
              <a:t>また、平方根ではなく立方根をとるとR0の全体的な大きさが小さくなる</a:t>
            </a:r>
          </a:p>
          <a:p>
            <a:pPr marL="0" indent="0">
              <a:buNone/>
            </a:pPr>
            <a:endParaRPr lang="en-JP" dirty="0"/>
          </a:p>
          <a:p>
            <a:r>
              <a:rPr lang="en-JP" u="sng" dirty="0"/>
              <a:t>このことは、複雑なライフサイクルを持つ種は、ライフサイクルが単純でR0の値が大きい種のような大規模な流行を引き起こす可能性が低いことを示唆しています。</a:t>
            </a:r>
          </a:p>
        </p:txBody>
      </p:sp>
    </p:spTree>
    <p:extLst>
      <p:ext uri="{BB962C8B-B14F-4D97-AF65-F5344CB8AC3E}">
        <p14:creationId xmlns:p14="http://schemas.microsoft.com/office/powerpoint/2010/main" val="27440712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94000-EF57-C446-B527-54701D628E2C}"/>
              </a:ext>
            </a:extLst>
          </p:cNvPr>
          <p:cNvSpPr>
            <a:spLocks noGrp="1"/>
          </p:cNvSpPr>
          <p:nvPr>
            <p:ph type="title"/>
          </p:nvPr>
        </p:nvSpPr>
        <p:spPr>
          <a:xfrm>
            <a:off x="102960" y="11738"/>
            <a:ext cx="10895106" cy="1325563"/>
          </a:xfrm>
        </p:spPr>
        <p:txBody>
          <a:bodyPr/>
          <a:lstStyle/>
          <a:p>
            <a:r>
              <a:rPr lang="en-JP" dirty="0"/>
              <a:t>中間ホストが２種以上ある場合</a:t>
            </a:r>
          </a:p>
        </p:txBody>
      </p:sp>
      <p:pic>
        <p:nvPicPr>
          <p:cNvPr id="5" name="Picture 4" descr="Text&#10;&#10;Description automatically generated">
            <a:extLst>
              <a:ext uri="{FF2B5EF4-FFF2-40B4-BE49-F238E27FC236}">
                <a16:creationId xmlns:a16="http://schemas.microsoft.com/office/drawing/2014/main" id="{F03BFE02-D4F3-A441-85D5-2F7A498469C6}"/>
              </a:ext>
            </a:extLst>
          </p:cNvPr>
          <p:cNvPicPr>
            <a:picLocks noChangeAspect="1"/>
          </p:cNvPicPr>
          <p:nvPr/>
        </p:nvPicPr>
        <p:blipFill rotWithShape="1">
          <a:blip r:embed="rId2"/>
          <a:srcRect l="28820" t="39583" r="42795" b="14583"/>
          <a:stretch/>
        </p:blipFill>
        <p:spPr>
          <a:xfrm>
            <a:off x="5769438" y="1343885"/>
            <a:ext cx="5367337" cy="5416579"/>
          </a:xfrm>
          <a:prstGeom prst="rect">
            <a:avLst/>
          </a:prstGeom>
        </p:spPr>
      </p:pic>
      <p:sp>
        <p:nvSpPr>
          <p:cNvPr id="8" name="TextBox 7">
            <a:extLst>
              <a:ext uri="{FF2B5EF4-FFF2-40B4-BE49-F238E27FC236}">
                <a16:creationId xmlns:a16="http://schemas.microsoft.com/office/drawing/2014/main" id="{146AEC4E-4041-9842-8BCD-81395CAA15E2}"/>
              </a:ext>
            </a:extLst>
          </p:cNvPr>
          <p:cNvSpPr txBox="1"/>
          <p:nvPr/>
        </p:nvSpPr>
        <p:spPr>
          <a:xfrm>
            <a:off x="5550513" y="2062011"/>
            <a:ext cx="1082348" cy="307777"/>
          </a:xfrm>
          <a:prstGeom prst="rect">
            <a:avLst/>
          </a:prstGeom>
          <a:noFill/>
        </p:spPr>
        <p:txBody>
          <a:bodyPr wrap="none" rtlCol="0">
            <a:spAutoFit/>
          </a:bodyPr>
          <a:lstStyle/>
          <a:p>
            <a:r>
              <a:rPr lang="en-JP" sz="1400" dirty="0"/>
              <a:t>卵の生産率</a:t>
            </a:r>
          </a:p>
        </p:txBody>
      </p:sp>
      <p:sp>
        <p:nvSpPr>
          <p:cNvPr id="9" name="TextBox 8">
            <a:extLst>
              <a:ext uri="{FF2B5EF4-FFF2-40B4-BE49-F238E27FC236}">
                <a16:creationId xmlns:a16="http://schemas.microsoft.com/office/drawing/2014/main" id="{9E5AF243-DD52-0B44-8301-209B3D192FF0}"/>
              </a:ext>
            </a:extLst>
          </p:cNvPr>
          <p:cNvSpPr txBox="1"/>
          <p:nvPr/>
        </p:nvSpPr>
        <p:spPr>
          <a:xfrm>
            <a:off x="6513305" y="1281457"/>
            <a:ext cx="468398" cy="261610"/>
          </a:xfrm>
          <a:prstGeom prst="rect">
            <a:avLst/>
          </a:prstGeom>
          <a:noFill/>
        </p:spPr>
        <p:txBody>
          <a:bodyPr wrap="none" rtlCol="0">
            <a:spAutoFit/>
          </a:bodyPr>
          <a:lstStyle/>
          <a:p>
            <a:r>
              <a:rPr lang="en-JP" sz="1100" dirty="0"/>
              <a:t>Dog</a:t>
            </a:r>
          </a:p>
        </p:txBody>
      </p:sp>
      <p:sp>
        <p:nvSpPr>
          <p:cNvPr id="10" name="TextBox 9">
            <a:extLst>
              <a:ext uri="{FF2B5EF4-FFF2-40B4-BE49-F238E27FC236}">
                <a16:creationId xmlns:a16="http://schemas.microsoft.com/office/drawing/2014/main" id="{A0C2A092-D051-6646-8D04-C46921F65650}"/>
              </a:ext>
            </a:extLst>
          </p:cNvPr>
          <p:cNvSpPr txBox="1"/>
          <p:nvPr/>
        </p:nvSpPr>
        <p:spPr>
          <a:xfrm>
            <a:off x="6882359" y="1294625"/>
            <a:ext cx="582211" cy="261610"/>
          </a:xfrm>
          <a:prstGeom prst="rect">
            <a:avLst/>
          </a:prstGeom>
          <a:noFill/>
        </p:spPr>
        <p:txBody>
          <a:bodyPr wrap="none" rtlCol="0">
            <a:spAutoFit/>
          </a:bodyPr>
          <a:lstStyle/>
          <a:p>
            <a:r>
              <a:rPr lang="en-JP" sz="1100" dirty="0"/>
              <a:t>Jackal</a:t>
            </a:r>
          </a:p>
        </p:txBody>
      </p:sp>
      <p:sp>
        <p:nvSpPr>
          <p:cNvPr id="11" name="TextBox 10">
            <a:extLst>
              <a:ext uri="{FF2B5EF4-FFF2-40B4-BE49-F238E27FC236}">
                <a16:creationId xmlns:a16="http://schemas.microsoft.com/office/drawing/2014/main" id="{5F82644C-3480-6241-8336-3CDE81AFBD73}"/>
              </a:ext>
            </a:extLst>
          </p:cNvPr>
          <p:cNvSpPr txBox="1"/>
          <p:nvPr/>
        </p:nvSpPr>
        <p:spPr>
          <a:xfrm>
            <a:off x="7327367" y="1288529"/>
            <a:ext cx="595035" cy="261610"/>
          </a:xfrm>
          <a:prstGeom prst="rect">
            <a:avLst/>
          </a:prstGeom>
          <a:noFill/>
        </p:spPr>
        <p:txBody>
          <a:bodyPr wrap="none" rtlCol="0">
            <a:spAutoFit/>
          </a:bodyPr>
          <a:lstStyle/>
          <a:p>
            <a:r>
              <a:rPr lang="en-JP" sz="1100" dirty="0"/>
              <a:t>Beetle</a:t>
            </a:r>
          </a:p>
        </p:txBody>
      </p:sp>
      <p:sp>
        <p:nvSpPr>
          <p:cNvPr id="12" name="TextBox 11">
            <a:extLst>
              <a:ext uri="{FF2B5EF4-FFF2-40B4-BE49-F238E27FC236}">
                <a16:creationId xmlns:a16="http://schemas.microsoft.com/office/drawing/2014/main" id="{01CC457D-C759-7649-8FDF-3910C3DE3995}"/>
              </a:ext>
            </a:extLst>
          </p:cNvPr>
          <p:cNvSpPr txBox="1"/>
          <p:nvPr/>
        </p:nvSpPr>
        <p:spPr>
          <a:xfrm>
            <a:off x="7845527" y="1294625"/>
            <a:ext cx="620683" cy="261610"/>
          </a:xfrm>
          <a:prstGeom prst="rect">
            <a:avLst/>
          </a:prstGeom>
          <a:noFill/>
        </p:spPr>
        <p:txBody>
          <a:bodyPr wrap="none" rtlCol="0">
            <a:spAutoFit/>
          </a:bodyPr>
          <a:lstStyle/>
          <a:p>
            <a:r>
              <a:rPr lang="en-JP" sz="1100" dirty="0"/>
              <a:t>Mouse</a:t>
            </a:r>
          </a:p>
        </p:txBody>
      </p:sp>
      <p:cxnSp>
        <p:nvCxnSpPr>
          <p:cNvPr id="14" name="Straight Arrow Connector 13">
            <a:extLst>
              <a:ext uri="{FF2B5EF4-FFF2-40B4-BE49-F238E27FC236}">
                <a16:creationId xmlns:a16="http://schemas.microsoft.com/office/drawing/2014/main" id="{774655DE-B785-3843-84F3-80F72A064A1D}"/>
              </a:ext>
            </a:extLst>
          </p:cNvPr>
          <p:cNvCxnSpPr>
            <a:cxnSpLocks/>
          </p:cNvCxnSpPr>
          <p:nvPr/>
        </p:nvCxnSpPr>
        <p:spPr>
          <a:xfrm flipV="1">
            <a:off x="6507096" y="2062012"/>
            <a:ext cx="125765" cy="769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C0187C44-21A5-E24C-8596-253CF81BD6D4}"/>
              </a:ext>
            </a:extLst>
          </p:cNvPr>
          <p:cNvCxnSpPr>
            <a:cxnSpLocks/>
          </p:cNvCxnSpPr>
          <p:nvPr/>
        </p:nvCxnSpPr>
        <p:spPr>
          <a:xfrm flipV="1">
            <a:off x="6747504" y="2062012"/>
            <a:ext cx="234199" cy="1538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F409FBBB-6DF2-D641-8A5F-397BC93D5D07}"/>
              </a:ext>
            </a:extLst>
          </p:cNvPr>
          <p:cNvSpPr txBox="1"/>
          <p:nvPr/>
        </p:nvSpPr>
        <p:spPr>
          <a:xfrm>
            <a:off x="6968758" y="2361671"/>
            <a:ext cx="902811" cy="307777"/>
          </a:xfrm>
          <a:prstGeom prst="rect">
            <a:avLst/>
          </a:prstGeom>
          <a:noFill/>
        </p:spPr>
        <p:txBody>
          <a:bodyPr wrap="none" rtlCol="0">
            <a:spAutoFit/>
          </a:bodyPr>
          <a:lstStyle/>
          <a:p>
            <a:r>
              <a:rPr lang="en-JP" sz="1400" dirty="0"/>
              <a:t>卵の捕食</a:t>
            </a:r>
          </a:p>
        </p:txBody>
      </p:sp>
      <p:cxnSp>
        <p:nvCxnSpPr>
          <p:cNvPr id="21" name="Straight Arrow Connector 20">
            <a:extLst>
              <a:ext uri="{FF2B5EF4-FFF2-40B4-BE49-F238E27FC236}">
                <a16:creationId xmlns:a16="http://schemas.microsoft.com/office/drawing/2014/main" id="{6FD37231-726A-844F-BF8D-81013540A3BF}"/>
              </a:ext>
            </a:extLst>
          </p:cNvPr>
          <p:cNvCxnSpPr>
            <a:cxnSpLocks/>
          </p:cNvCxnSpPr>
          <p:nvPr/>
        </p:nvCxnSpPr>
        <p:spPr>
          <a:xfrm flipV="1">
            <a:off x="7464570" y="2215899"/>
            <a:ext cx="160314" cy="1538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B4AA70E-14B4-BF4E-A0C6-C3B71C237EEE}"/>
              </a:ext>
            </a:extLst>
          </p:cNvPr>
          <p:cNvSpPr txBox="1"/>
          <p:nvPr/>
        </p:nvSpPr>
        <p:spPr>
          <a:xfrm>
            <a:off x="7756060" y="2428747"/>
            <a:ext cx="902811" cy="307777"/>
          </a:xfrm>
          <a:prstGeom prst="rect">
            <a:avLst/>
          </a:prstGeom>
          <a:noFill/>
        </p:spPr>
        <p:txBody>
          <a:bodyPr wrap="none" rtlCol="0">
            <a:spAutoFit/>
          </a:bodyPr>
          <a:lstStyle/>
          <a:p>
            <a:r>
              <a:rPr lang="en-JP" sz="1400" dirty="0"/>
              <a:t>虫の捕食</a:t>
            </a:r>
          </a:p>
        </p:txBody>
      </p:sp>
      <p:cxnSp>
        <p:nvCxnSpPr>
          <p:cNvPr id="26" name="Straight Arrow Connector 25">
            <a:extLst>
              <a:ext uri="{FF2B5EF4-FFF2-40B4-BE49-F238E27FC236}">
                <a16:creationId xmlns:a16="http://schemas.microsoft.com/office/drawing/2014/main" id="{2F8F90E1-6731-8344-9C8D-927ABF7D11AE}"/>
              </a:ext>
            </a:extLst>
          </p:cNvPr>
          <p:cNvCxnSpPr>
            <a:cxnSpLocks/>
          </p:cNvCxnSpPr>
          <p:nvPr/>
        </p:nvCxnSpPr>
        <p:spPr>
          <a:xfrm flipV="1">
            <a:off x="8010019" y="2361671"/>
            <a:ext cx="80475" cy="2087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2EEB5550-955E-9A49-9B2B-AD12E2ED831C}"/>
              </a:ext>
            </a:extLst>
          </p:cNvPr>
          <p:cNvSpPr txBox="1"/>
          <p:nvPr/>
        </p:nvSpPr>
        <p:spPr>
          <a:xfrm>
            <a:off x="8847167" y="1495215"/>
            <a:ext cx="582211" cy="430887"/>
          </a:xfrm>
          <a:prstGeom prst="rect">
            <a:avLst/>
          </a:prstGeom>
          <a:noFill/>
        </p:spPr>
        <p:txBody>
          <a:bodyPr wrap="none" rtlCol="0">
            <a:spAutoFit/>
          </a:bodyPr>
          <a:lstStyle/>
          <a:p>
            <a:r>
              <a:rPr lang="en-JP" sz="1100" dirty="0"/>
              <a:t>Dog</a:t>
            </a:r>
          </a:p>
          <a:p>
            <a:r>
              <a:rPr lang="en-JP" sz="1100" dirty="0"/>
              <a:t>Jackal</a:t>
            </a:r>
          </a:p>
        </p:txBody>
      </p:sp>
      <p:sp>
        <p:nvSpPr>
          <p:cNvPr id="30" name="TextBox 29">
            <a:extLst>
              <a:ext uri="{FF2B5EF4-FFF2-40B4-BE49-F238E27FC236}">
                <a16:creationId xmlns:a16="http://schemas.microsoft.com/office/drawing/2014/main" id="{1732C31A-6899-5A4D-B2C1-EE16AB0A55F4}"/>
              </a:ext>
            </a:extLst>
          </p:cNvPr>
          <p:cNvSpPr txBox="1"/>
          <p:nvPr/>
        </p:nvSpPr>
        <p:spPr>
          <a:xfrm>
            <a:off x="8543362" y="2369788"/>
            <a:ext cx="1261884" cy="307777"/>
          </a:xfrm>
          <a:prstGeom prst="rect">
            <a:avLst/>
          </a:prstGeom>
          <a:noFill/>
        </p:spPr>
        <p:txBody>
          <a:bodyPr wrap="none" rtlCol="0">
            <a:spAutoFit/>
          </a:bodyPr>
          <a:lstStyle/>
          <a:p>
            <a:r>
              <a:rPr lang="en-JP" sz="1400" dirty="0"/>
              <a:t>ネズミの捕食</a:t>
            </a:r>
          </a:p>
        </p:txBody>
      </p:sp>
      <p:cxnSp>
        <p:nvCxnSpPr>
          <p:cNvPr id="31" name="Straight Arrow Connector 30">
            <a:extLst>
              <a:ext uri="{FF2B5EF4-FFF2-40B4-BE49-F238E27FC236}">
                <a16:creationId xmlns:a16="http://schemas.microsoft.com/office/drawing/2014/main" id="{28EC81B9-C4DE-A94D-834E-78D1A2947251}"/>
              </a:ext>
            </a:extLst>
          </p:cNvPr>
          <p:cNvCxnSpPr>
            <a:cxnSpLocks/>
          </p:cNvCxnSpPr>
          <p:nvPr/>
        </p:nvCxnSpPr>
        <p:spPr>
          <a:xfrm flipH="1" flipV="1">
            <a:off x="8793070" y="1909646"/>
            <a:ext cx="84726" cy="5191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3EB535A8-5C22-1A4A-BD37-0FC5F599730E}"/>
              </a:ext>
            </a:extLst>
          </p:cNvPr>
          <p:cNvSpPr txBox="1"/>
          <p:nvPr/>
        </p:nvSpPr>
        <p:spPr>
          <a:xfrm>
            <a:off x="5255178" y="2931049"/>
            <a:ext cx="987540" cy="461665"/>
          </a:xfrm>
          <a:prstGeom prst="rect">
            <a:avLst/>
          </a:prstGeom>
          <a:noFill/>
        </p:spPr>
        <p:txBody>
          <a:bodyPr wrap="square" rtlCol="0">
            <a:spAutoFit/>
          </a:bodyPr>
          <a:lstStyle/>
          <a:p>
            <a:r>
              <a:rPr lang="en-JP" sz="1200" dirty="0"/>
              <a:t>虫ステージがない場合</a:t>
            </a:r>
          </a:p>
        </p:txBody>
      </p:sp>
      <p:sp>
        <p:nvSpPr>
          <p:cNvPr id="37" name="TextBox 36">
            <a:extLst>
              <a:ext uri="{FF2B5EF4-FFF2-40B4-BE49-F238E27FC236}">
                <a16:creationId xmlns:a16="http://schemas.microsoft.com/office/drawing/2014/main" id="{30457B17-BB9B-4149-9717-D88D530B003B}"/>
              </a:ext>
            </a:extLst>
          </p:cNvPr>
          <p:cNvSpPr txBox="1"/>
          <p:nvPr/>
        </p:nvSpPr>
        <p:spPr>
          <a:xfrm>
            <a:off x="2720760" y="4792601"/>
            <a:ext cx="3185487" cy="369332"/>
          </a:xfrm>
          <a:prstGeom prst="rect">
            <a:avLst/>
          </a:prstGeom>
          <a:noFill/>
        </p:spPr>
        <p:txBody>
          <a:bodyPr wrap="none" rtlCol="0">
            <a:spAutoFit/>
          </a:bodyPr>
          <a:lstStyle/>
          <a:p>
            <a:r>
              <a:rPr lang="en-JP" dirty="0"/>
              <a:t>栄養段階の数によって変わる</a:t>
            </a:r>
          </a:p>
        </p:txBody>
      </p:sp>
      <p:cxnSp>
        <p:nvCxnSpPr>
          <p:cNvPr id="38" name="Straight Arrow Connector 37">
            <a:extLst>
              <a:ext uri="{FF2B5EF4-FFF2-40B4-BE49-F238E27FC236}">
                <a16:creationId xmlns:a16="http://schemas.microsoft.com/office/drawing/2014/main" id="{1D613D94-3CC6-E746-ACA5-5121F99FB15C}"/>
              </a:ext>
            </a:extLst>
          </p:cNvPr>
          <p:cNvCxnSpPr>
            <a:cxnSpLocks/>
          </p:cNvCxnSpPr>
          <p:nvPr/>
        </p:nvCxnSpPr>
        <p:spPr>
          <a:xfrm flipV="1">
            <a:off x="5255178" y="4535424"/>
            <a:ext cx="1165329" cy="2681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A99046A9-D475-F440-ADF8-CE3301F5A2D0}"/>
              </a:ext>
            </a:extLst>
          </p:cNvPr>
          <p:cNvCxnSpPr>
            <a:cxnSpLocks/>
          </p:cNvCxnSpPr>
          <p:nvPr/>
        </p:nvCxnSpPr>
        <p:spPr>
          <a:xfrm>
            <a:off x="5077311" y="5224361"/>
            <a:ext cx="1254301" cy="5573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198DF82E-F93A-1740-848C-21A46A8F7D5F}"/>
              </a:ext>
            </a:extLst>
          </p:cNvPr>
          <p:cNvSpPr txBox="1"/>
          <p:nvPr/>
        </p:nvSpPr>
        <p:spPr>
          <a:xfrm>
            <a:off x="760102" y="6364962"/>
            <a:ext cx="9417963" cy="369332"/>
          </a:xfrm>
          <a:prstGeom prst="rect">
            <a:avLst/>
          </a:prstGeom>
          <a:noFill/>
        </p:spPr>
        <p:txBody>
          <a:bodyPr wrap="none" rtlCol="0">
            <a:spAutoFit/>
          </a:bodyPr>
          <a:lstStyle/>
          <a:p>
            <a:r>
              <a:rPr lang="en-JP" dirty="0"/>
              <a:t>宿主となる虫を１種から２種に増やすと栄養段階は２倍になる（４段階から８段階へ）</a:t>
            </a:r>
          </a:p>
        </p:txBody>
      </p:sp>
    </p:spTree>
    <p:extLst>
      <p:ext uri="{BB962C8B-B14F-4D97-AF65-F5344CB8AC3E}">
        <p14:creationId xmlns:p14="http://schemas.microsoft.com/office/powerpoint/2010/main" val="17316558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520BF2-CB36-1E4D-B6F2-80774B9F3CF9}"/>
              </a:ext>
            </a:extLst>
          </p:cNvPr>
          <p:cNvSpPr>
            <a:spLocks noGrp="1"/>
          </p:cNvSpPr>
          <p:nvPr>
            <p:ph type="title"/>
          </p:nvPr>
        </p:nvSpPr>
        <p:spPr/>
        <p:txBody>
          <a:bodyPr/>
          <a:lstStyle/>
          <a:p>
            <a:r>
              <a:rPr lang="en-JP" dirty="0"/>
              <a:t>次段階</a:t>
            </a:r>
          </a:p>
        </p:txBody>
      </p:sp>
      <p:sp>
        <p:nvSpPr>
          <p:cNvPr id="3" name="Content Placeholder 2">
            <a:extLst>
              <a:ext uri="{FF2B5EF4-FFF2-40B4-BE49-F238E27FC236}">
                <a16:creationId xmlns:a16="http://schemas.microsoft.com/office/drawing/2014/main" id="{6491B9BA-B35D-3A49-B78B-FC632015CEA8}"/>
              </a:ext>
            </a:extLst>
          </p:cNvPr>
          <p:cNvSpPr>
            <a:spLocks noGrp="1"/>
          </p:cNvSpPr>
          <p:nvPr>
            <p:ph idx="1"/>
          </p:nvPr>
        </p:nvSpPr>
        <p:spPr/>
        <p:txBody>
          <a:bodyPr>
            <a:normAutofit fontScale="70000" lnSpcReduction="20000"/>
          </a:bodyPr>
          <a:lstStyle/>
          <a:p>
            <a:r>
              <a:rPr lang="en-US" dirty="0"/>
              <a:t>Roberts and </a:t>
            </a:r>
            <a:r>
              <a:rPr lang="en-US" dirty="0" err="1"/>
              <a:t>Heesterbeek</a:t>
            </a:r>
            <a:r>
              <a:rPr lang="en-US" dirty="0"/>
              <a:t> 1998, Roberts and </a:t>
            </a:r>
            <a:r>
              <a:rPr lang="en-US" dirty="0" err="1"/>
              <a:t>Heesterbeek</a:t>
            </a:r>
            <a:r>
              <a:rPr lang="en-US" dirty="0"/>
              <a:t> 2003, Roberts and </a:t>
            </a:r>
            <a:r>
              <a:rPr lang="en-US" dirty="0" err="1"/>
              <a:t>Heesterbeek</a:t>
            </a:r>
            <a:r>
              <a:rPr lang="en-US" dirty="0"/>
              <a:t> 2013 </a:t>
            </a:r>
          </a:p>
          <a:p>
            <a:r>
              <a:rPr lang="en-US" dirty="0"/>
              <a:t>Parker et al.</a:t>
            </a:r>
            <a:r>
              <a:rPr lang="ja-JP" altLang="en-US"/>
              <a:t>（</a:t>
            </a:r>
            <a:r>
              <a:rPr lang="en-US" altLang="ja-JP" dirty="0"/>
              <a:t>2015</a:t>
            </a:r>
            <a:r>
              <a:rPr lang="en-US" dirty="0"/>
              <a:t>a, 2015b）</a:t>
            </a:r>
            <a:r>
              <a:rPr lang="ja-JP" altLang="en-US"/>
              <a:t>や</a:t>
            </a:r>
            <a:r>
              <a:rPr lang="en-US" dirty="0"/>
              <a:t>Parker et al.</a:t>
            </a:r>
            <a:r>
              <a:rPr lang="ja-JP" altLang="en-US"/>
              <a:t>（</a:t>
            </a:r>
            <a:r>
              <a:rPr lang="en-US" altLang="ja-JP" dirty="0"/>
              <a:t>2003</a:t>
            </a:r>
            <a:r>
              <a:rPr lang="ja-JP" altLang="en-US"/>
              <a:t>）</a:t>
            </a:r>
            <a:endParaRPr lang="en-US" altLang="ja-JP" dirty="0"/>
          </a:p>
          <a:p>
            <a:r>
              <a:rPr lang="ja-JP" altLang="en-US"/>
              <a:t>希釈効果についての議論（</a:t>
            </a:r>
            <a:r>
              <a:rPr lang="en-US" dirty="0"/>
              <a:t>Lafferty 2013, </a:t>
            </a:r>
            <a:r>
              <a:rPr lang="en-US" dirty="0" err="1"/>
              <a:t>Ostfeld</a:t>
            </a:r>
            <a:r>
              <a:rPr lang="en-US" dirty="0"/>
              <a:t> 2013）</a:t>
            </a:r>
          </a:p>
          <a:p>
            <a:pPr lvl="1"/>
            <a:r>
              <a:rPr lang="ja-JP" altLang="en-US"/>
              <a:t>次世代マトリクスアプローチに基づいた定式化が必要</a:t>
            </a:r>
            <a:endParaRPr lang="en-US" altLang="ja-JP" dirty="0"/>
          </a:p>
          <a:p>
            <a:pPr lvl="1"/>
            <a:r>
              <a:rPr lang="en-US" dirty="0"/>
              <a:t>Faust et al.(</a:t>
            </a:r>
            <a:r>
              <a:rPr lang="en-US" altLang="ja-JP" dirty="0"/>
              <a:t>2017</a:t>
            </a:r>
            <a:r>
              <a:rPr lang="ja-JP" altLang="en-US"/>
              <a:t>）では、宿主の多様性が増すと、寄生虫やそのベクターにとってより良い宿主、あるいは悪い宿主となる種が出てくると考えられる。このようなライフサイクルにおける追加ルートが加わることで、希釈効果が生じ、</a:t>
            </a:r>
            <a:r>
              <a:rPr lang="en-US" dirty="0"/>
              <a:t>R0</a:t>
            </a:r>
            <a:r>
              <a:rPr lang="ja-JP" altLang="en-US"/>
              <a:t>の大きさが減少する。</a:t>
            </a:r>
          </a:p>
          <a:p>
            <a:r>
              <a:rPr lang="ja-JP" altLang="en-US"/>
              <a:t>ライフサイクルが複雑になると、</a:t>
            </a:r>
            <a:r>
              <a:rPr lang="en-US" dirty="0"/>
              <a:t>R0</a:t>
            </a:r>
            <a:r>
              <a:rPr lang="ja-JP" altLang="en-US"/>
              <a:t>の説明に使う平方根の数字が大きくなる。このことは、複雑なライフサイクルを持つ種が爆発的な出生率を持つことは非常に難しく、むしろ</a:t>
            </a:r>
            <a:r>
              <a:rPr lang="en-US" dirty="0"/>
              <a:t>R0</a:t>
            </a:r>
            <a:r>
              <a:rPr lang="ja-JP" altLang="en-US"/>
              <a:t>値がどんどん</a:t>
            </a:r>
            <a:r>
              <a:rPr lang="en-US" altLang="ja-JP" dirty="0"/>
              <a:t>1</a:t>
            </a:r>
            <a:r>
              <a:rPr lang="ja-JP" altLang="en-US"/>
              <a:t>に近づき、安定したダイナミクスを持つことが多いことを意味する。</a:t>
            </a:r>
            <a:endParaRPr lang="en-US" altLang="ja-JP" dirty="0"/>
          </a:p>
          <a:p>
            <a:pPr lvl="1"/>
            <a:r>
              <a:rPr lang="ja-JP" altLang="en-US"/>
              <a:t>例：蚊の数が減少しても、複数の宿主を利用することで、個々の宿主種のライフサイクルの好不況の中で絶滅してしまうことを避けられるようになる</a:t>
            </a:r>
            <a:endParaRPr lang="en-JP" dirty="0"/>
          </a:p>
        </p:txBody>
      </p:sp>
    </p:spTree>
    <p:extLst>
      <p:ext uri="{BB962C8B-B14F-4D97-AF65-F5344CB8AC3E}">
        <p14:creationId xmlns:p14="http://schemas.microsoft.com/office/powerpoint/2010/main" val="7429144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7D660A-90D1-D449-B6DA-40BF2AB41905}"/>
              </a:ext>
            </a:extLst>
          </p:cNvPr>
          <p:cNvSpPr>
            <a:spLocks noGrp="1"/>
          </p:cNvSpPr>
          <p:nvPr>
            <p:ph idx="1"/>
          </p:nvPr>
        </p:nvSpPr>
        <p:spPr>
          <a:xfrm>
            <a:off x="458694" y="1691323"/>
            <a:ext cx="11274612" cy="4962589"/>
          </a:xfrm>
        </p:spPr>
        <p:txBody>
          <a:bodyPr>
            <a:normAutofit fontScale="70000" lnSpcReduction="20000"/>
          </a:bodyPr>
          <a:lstStyle/>
          <a:p>
            <a:r>
              <a:rPr lang="ja-JP" altLang="en-US"/>
              <a:t>複雑なライフサイクルの中で基本となる宿主を決定するのは長い間寄生虫と共に進化を遂げた無脊椎動物であるという説が主流かもしれないが、脊椎動物の寄生虫が次の培養地への移動のための効率的なベクターに虫を利用するように短い間に進化した例はたくさんある</a:t>
            </a:r>
            <a:endParaRPr lang="en-US" altLang="ja-JP" dirty="0"/>
          </a:p>
          <a:p>
            <a:r>
              <a:rPr lang="ja-JP" altLang="en-US"/>
              <a:t>複雑なライフサイクルが進化するためには何百万ものライフサイクルが必要であるという考えは古い</a:t>
            </a:r>
            <a:endParaRPr lang="en-US" altLang="ja-JP" dirty="0"/>
          </a:p>
          <a:p>
            <a:pPr lvl="1"/>
            <a:r>
              <a:rPr lang="ja-JP" altLang="en-US"/>
              <a:t>パナマ運河を通過する国際貿易によって持ち込まれた大量の侵略的な宿主および寄生種によって、</a:t>
            </a:r>
            <a:r>
              <a:rPr lang="en-US" altLang="ja-JP" dirty="0"/>
              <a:t>10</a:t>
            </a:r>
            <a:r>
              <a:rPr lang="ja-JP" altLang="en-US"/>
              <a:t>年単位の時間スケールで全く新しい宿主の配列で新たな複雑なライフサイクルが確率している（</a:t>
            </a:r>
            <a:r>
              <a:rPr lang="en-US" dirty="0"/>
              <a:t>Frankel 2016, Frankel et al.2015））</a:t>
            </a:r>
          </a:p>
          <a:p>
            <a:pPr lvl="1"/>
            <a:r>
              <a:rPr lang="ja-JP" altLang="en-US"/>
              <a:t>卵などの独立型感染段階が、最終宿主の食生活に含まれる無脊椎動物に付着したりすることで摂取の確率を大幅に向上する可能性がある　</a:t>
            </a:r>
            <a:endParaRPr lang="en-US" dirty="0"/>
          </a:p>
          <a:p>
            <a:r>
              <a:rPr lang="ja-JP" altLang="en-US"/>
              <a:t>複雑なライフサイクルを持つ種のゲノムがどのように構成されているのか</a:t>
            </a:r>
            <a:endParaRPr lang="en-US" altLang="ja-JP" dirty="0"/>
          </a:p>
          <a:p>
            <a:pPr lvl="1"/>
            <a:r>
              <a:rPr lang="ja-JP" altLang="en-US"/>
              <a:t>同じ個体がライフサイクルのさまざまな段階でまったく異なる環境で生活している場合、異なる遺伝的プロセスがどのようにして活動的になったり沈黙化されるのか？</a:t>
            </a:r>
            <a:endParaRPr lang="en-US" altLang="ja-JP" dirty="0"/>
          </a:p>
          <a:p>
            <a:pPr lvl="1"/>
            <a:r>
              <a:rPr lang="ja-JP" altLang="en-US"/>
              <a:t>ライフサイクル全体を通してどの程度のゲノムが発現しているのか？</a:t>
            </a:r>
            <a:endParaRPr lang="en-US" altLang="ja-JP" dirty="0"/>
          </a:p>
          <a:p>
            <a:pPr lvl="1"/>
            <a:r>
              <a:rPr lang="ja-JP" altLang="en-US"/>
              <a:t>あるいは、重要なプロセスがゲノムに複製され、ステージごとに異なる形で発現する完全な分化があるのか？</a:t>
            </a:r>
          </a:p>
          <a:p>
            <a:endParaRPr lang="en-JP" dirty="0"/>
          </a:p>
        </p:txBody>
      </p:sp>
      <p:sp>
        <p:nvSpPr>
          <p:cNvPr id="4" name="Title 1">
            <a:extLst>
              <a:ext uri="{FF2B5EF4-FFF2-40B4-BE49-F238E27FC236}">
                <a16:creationId xmlns:a16="http://schemas.microsoft.com/office/drawing/2014/main" id="{A2C81D05-5A9C-AA49-A6B2-CB6EA8C96F41}"/>
              </a:ext>
            </a:extLst>
          </p:cNvPr>
          <p:cNvSpPr>
            <a:spLocks noGrp="1"/>
          </p:cNvSpPr>
          <p:nvPr>
            <p:ph type="title"/>
          </p:nvPr>
        </p:nvSpPr>
        <p:spPr>
          <a:xfrm>
            <a:off x="458694" y="365760"/>
            <a:ext cx="10895106" cy="1325563"/>
          </a:xfrm>
        </p:spPr>
        <p:txBody>
          <a:bodyPr/>
          <a:lstStyle/>
          <a:p>
            <a:r>
              <a:rPr lang="en-JP" dirty="0"/>
              <a:t>進化上の疑問点</a:t>
            </a:r>
          </a:p>
        </p:txBody>
      </p:sp>
    </p:spTree>
    <p:extLst>
      <p:ext uri="{BB962C8B-B14F-4D97-AF65-F5344CB8AC3E}">
        <p14:creationId xmlns:p14="http://schemas.microsoft.com/office/powerpoint/2010/main" val="2262863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C143A-1A14-DC48-B106-4D7AC8D43D79}"/>
              </a:ext>
            </a:extLst>
          </p:cNvPr>
          <p:cNvSpPr>
            <a:spLocks noGrp="1"/>
          </p:cNvSpPr>
          <p:nvPr>
            <p:ph type="title"/>
          </p:nvPr>
        </p:nvSpPr>
        <p:spPr/>
        <p:txBody>
          <a:bodyPr/>
          <a:lstStyle/>
          <a:p>
            <a:r>
              <a:rPr lang="en-JP" dirty="0"/>
              <a:t>複雑な生活環</a:t>
            </a:r>
          </a:p>
        </p:txBody>
      </p:sp>
      <p:sp>
        <p:nvSpPr>
          <p:cNvPr id="3" name="Content Placeholder 2">
            <a:extLst>
              <a:ext uri="{FF2B5EF4-FFF2-40B4-BE49-F238E27FC236}">
                <a16:creationId xmlns:a16="http://schemas.microsoft.com/office/drawing/2014/main" id="{4CBA0435-FC89-3C48-A39A-2557D234C031}"/>
              </a:ext>
            </a:extLst>
          </p:cNvPr>
          <p:cNvSpPr>
            <a:spLocks noGrp="1"/>
          </p:cNvSpPr>
          <p:nvPr>
            <p:ph idx="1"/>
          </p:nvPr>
        </p:nvSpPr>
        <p:spPr/>
        <p:txBody>
          <a:bodyPr>
            <a:normAutofit fontScale="40000" lnSpcReduction="20000"/>
          </a:bodyPr>
          <a:lstStyle/>
          <a:p>
            <a:r>
              <a:rPr lang="en-US" sz="4900" dirty="0" err="1"/>
              <a:t>多くのゼンチュウをはじめとする寄生虫、昆虫、菌糸類などは複数の宿主をそれぞれ別のライフステージで使っている</a:t>
            </a:r>
            <a:endParaRPr lang="en-US" sz="4900" dirty="0"/>
          </a:p>
          <a:p>
            <a:r>
              <a:rPr lang="en-US" sz="4900" dirty="0" err="1"/>
              <a:t>単純な生活環で繁殖する鳥類、哺乳類や植物などよりもこのスタイルは多いかもしれない</a:t>
            </a:r>
            <a:endParaRPr lang="en-US" sz="4900" dirty="0"/>
          </a:p>
          <a:p>
            <a:r>
              <a:rPr lang="en-US" sz="4900" dirty="0" err="1"/>
              <a:t>しかし殆どの個体群変動モデルは単純な生活環の</a:t>
            </a:r>
            <a:r>
              <a:rPr lang="en-US" sz="4900" dirty="0"/>
              <a:t>「</a:t>
            </a:r>
            <a:r>
              <a:rPr lang="ja-JP" altLang="en-US" sz="4900"/>
              <a:t>生まれる＞繁殖＞子の世話」の繰り返しを基本とている（著者はこれは野生動物管理が人口変動モデルの発祥分野だからだと推測する）。</a:t>
            </a:r>
            <a:endParaRPr lang="en-US" altLang="ja-JP" sz="4900" dirty="0"/>
          </a:p>
          <a:p>
            <a:r>
              <a:rPr lang="ja-JP" altLang="en-US" sz="4900"/>
              <a:t>時には複雑ライフサイクルの変動や進化の研究も</a:t>
            </a:r>
            <a:r>
              <a:rPr lang="ja-JP" altLang="en-JP" sz="4900"/>
              <a:t>あった</a:t>
            </a:r>
            <a:r>
              <a:rPr lang="ja-JP" altLang="en-US" sz="4900"/>
              <a:t>が、まだまだ未発達の分野</a:t>
            </a:r>
            <a:r>
              <a:rPr lang="en-US" sz="4900" dirty="0"/>
              <a:t>(Caswell 1986, 1989; Dobson et al. 1985; Dobson 1988; Parker et al 2015a; Parker et al. 2003)</a:t>
            </a:r>
          </a:p>
          <a:p>
            <a:pPr lvl="1"/>
            <a:r>
              <a:rPr lang="en-US" sz="4500" dirty="0"/>
              <a:t>ゼンチュウの例：２〜３個の宿主を経て生活史が完成する</a:t>
            </a:r>
          </a:p>
          <a:p>
            <a:pPr lvl="1"/>
            <a:r>
              <a:rPr lang="en-US" sz="4500" dirty="0" err="1"/>
              <a:t>昆虫や菌糸類、海洋無脊椎動物などの例：性生殖と単一性生殖を交互に行い、分散方法はライフステージ毎に違う</a:t>
            </a:r>
            <a:endParaRPr lang="en-US" sz="4500" dirty="0"/>
          </a:p>
          <a:p>
            <a:pPr marL="457200" lvl="1" indent="0">
              <a:buNone/>
            </a:pPr>
            <a:r>
              <a:rPr lang="en-US" sz="4500" dirty="0" err="1"/>
              <a:t>これらは単純なライフサイクルの変動モデルでは表せない</a:t>
            </a:r>
            <a:endParaRPr lang="en-US" sz="4900" dirty="0"/>
          </a:p>
          <a:p>
            <a:endParaRPr lang="en-JP" sz="800" dirty="0"/>
          </a:p>
        </p:txBody>
      </p:sp>
    </p:spTree>
    <p:extLst>
      <p:ext uri="{BB962C8B-B14F-4D97-AF65-F5344CB8AC3E}">
        <p14:creationId xmlns:p14="http://schemas.microsoft.com/office/powerpoint/2010/main" val="40769063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A47C5-94E8-AD4F-81CD-6B306C3DB7E8}"/>
              </a:ext>
            </a:extLst>
          </p:cNvPr>
          <p:cNvSpPr>
            <a:spLocks noGrp="1"/>
          </p:cNvSpPr>
          <p:nvPr>
            <p:ph type="title"/>
          </p:nvPr>
        </p:nvSpPr>
        <p:spPr/>
        <p:txBody>
          <a:bodyPr/>
          <a:lstStyle/>
          <a:p>
            <a:r>
              <a:rPr lang="en-JP"/>
              <a:t>マラリアを例とした問題の明示</a:t>
            </a:r>
            <a:endParaRPr lang="en-JP" dirty="0"/>
          </a:p>
        </p:txBody>
      </p:sp>
      <p:sp>
        <p:nvSpPr>
          <p:cNvPr id="3" name="Content Placeholder 2">
            <a:extLst>
              <a:ext uri="{FF2B5EF4-FFF2-40B4-BE49-F238E27FC236}">
                <a16:creationId xmlns:a16="http://schemas.microsoft.com/office/drawing/2014/main" id="{B3E1DC9A-97DC-774E-8FFE-4B97D0E36FDB}"/>
              </a:ext>
            </a:extLst>
          </p:cNvPr>
          <p:cNvSpPr>
            <a:spLocks noGrp="1"/>
          </p:cNvSpPr>
          <p:nvPr>
            <p:ph idx="1"/>
          </p:nvPr>
        </p:nvSpPr>
        <p:spPr/>
        <p:txBody>
          <a:bodyPr>
            <a:normAutofit/>
          </a:bodyPr>
          <a:lstStyle/>
          <a:p>
            <a:r>
              <a:rPr lang="ja-JP" altLang="en-US"/>
              <a:t>マラリア原虫のような複雑なライフサイクルを持つ種の進化や個体群動態の制約を理解するためには、基本的な繁殖比</a:t>
            </a:r>
            <a:r>
              <a:rPr lang="en-US" dirty="0"/>
              <a:t>R0</a:t>
            </a:r>
            <a:r>
              <a:rPr lang="ja-JP" altLang="en-US"/>
              <a:t>の式を導き出すことが有用</a:t>
            </a:r>
            <a:endParaRPr lang="en-US" altLang="ja-JP" dirty="0"/>
          </a:p>
          <a:p>
            <a:r>
              <a:rPr lang="en-US" dirty="0"/>
              <a:t>R0</a:t>
            </a:r>
            <a:r>
              <a:rPr lang="ja-JP" altLang="en-US"/>
              <a:t>とは、病原体が新しい宿主集団に最初に到着したときに、その病原体が一生の間に産み出す子孫の数、つまり新しい感染体の数を指す</a:t>
            </a:r>
            <a:r>
              <a:rPr lang="ja-JP" altLang="en-US" sz="2000"/>
              <a:t>（ちなみに</a:t>
            </a:r>
            <a:r>
              <a:rPr lang="en-US" altLang="ja-JP" sz="2000" dirty="0"/>
              <a:t>R0</a:t>
            </a:r>
            <a:r>
              <a:rPr lang="ja-JP" altLang="en-US" sz="2000"/>
              <a:t>の概念が最初に使われたのは、マラリアの</a:t>
            </a:r>
            <a:r>
              <a:rPr lang="en-US" sz="2000" dirty="0"/>
              <a:t>R0</a:t>
            </a:r>
            <a:r>
              <a:rPr lang="ja-JP" altLang="en-US" sz="2000"/>
              <a:t>の式を導き出した時）</a:t>
            </a:r>
            <a:endParaRPr lang="en-US" dirty="0"/>
          </a:p>
          <a:p>
            <a:r>
              <a:rPr lang="en-US" altLang="ja-JP" dirty="0"/>
              <a:t>R0</a:t>
            </a:r>
            <a:r>
              <a:rPr lang="ja-JP" altLang="en-US"/>
              <a:t>を元に考えると、マラリアを制御する最も効果的な方法は、蚊が人間の宿主を刺す割合を減らすことであると強調（</a:t>
            </a:r>
            <a:r>
              <a:rPr lang="en-US" dirty="0" err="1"/>
              <a:t>Yoeli</a:t>
            </a:r>
            <a:r>
              <a:rPr lang="en-US" dirty="0"/>
              <a:t> 1973）</a:t>
            </a:r>
          </a:p>
          <a:p>
            <a:endParaRPr lang="en-JP" dirty="0"/>
          </a:p>
        </p:txBody>
      </p:sp>
    </p:spTree>
    <p:extLst>
      <p:ext uri="{BB962C8B-B14F-4D97-AF65-F5344CB8AC3E}">
        <p14:creationId xmlns:p14="http://schemas.microsoft.com/office/powerpoint/2010/main" val="37941404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261FA0-5C9D-5C40-BA3F-191AC35198C0}"/>
              </a:ext>
            </a:extLst>
          </p:cNvPr>
          <p:cNvSpPr>
            <a:spLocks noGrp="1"/>
          </p:cNvSpPr>
          <p:nvPr>
            <p:ph idx="1"/>
          </p:nvPr>
        </p:nvSpPr>
        <p:spPr>
          <a:xfrm>
            <a:off x="458694" y="365760"/>
            <a:ext cx="11274612" cy="5779453"/>
          </a:xfrm>
        </p:spPr>
        <p:txBody>
          <a:bodyPr/>
          <a:lstStyle/>
          <a:p>
            <a:r>
              <a:rPr lang="en-US" dirty="0" err="1"/>
              <a:t>マラリアを起こすゼンチュウの変動モデルを二つの式で表すと</a:t>
            </a:r>
            <a:r>
              <a:rPr lang="en-US" dirty="0"/>
              <a:t>, </a:t>
            </a:r>
          </a:p>
          <a:p>
            <a:pPr lvl="1"/>
            <a:r>
              <a:rPr lang="en-US" dirty="0"/>
              <a:t> </a:t>
            </a:r>
            <a:r>
              <a:rPr lang="en-US" dirty="0" err="1"/>
              <a:t>感染した蚊の割合</a:t>
            </a:r>
            <a:r>
              <a:rPr lang="en-US" dirty="0"/>
              <a:t>(Y)</a:t>
            </a:r>
            <a:r>
              <a:rPr lang="en-US" dirty="0" err="1"/>
              <a:t>と感染した人の割合</a:t>
            </a:r>
            <a:r>
              <a:rPr lang="en-US" dirty="0"/>
              <a:t> (X)</a:t>
            </a:r>
          </a:p>
          <a:p>
            <a:pPr lvl="1"/>
            <a:endParaRPr lang="en-US" dirty="0"/>
          </a:p>
          <a:p>
            <a:endParaRPr lang="en-JP" dirty="0"/>
          </a:p>
        </p:txBody>
      </p:sp>
      <p:pic>
        <p:nvPicPr>
          <p:cNvPr id="4" name="Picture 3" descr="Graphical user interface, text, application&#10;&#10;Description automatically generated">
            <a:extLst>
              <a:ext uri="{FF2B5EF4-FFF2-40B4-BE49-F238E27FC236}">
                <a16:creationId xmlns:a16="http://schemas.microsoft.com/office/drawing/2014/main" id="{CCBDBF70-8628-B74F-ABF6-212E06B512F0}"/>
              </a:ext>
            </a:extLst>
          </p:cNvPr>
          <p:cNvPicPr>
            <a:picLocks noChangeAspect="1"/>
          </p:cNvPicPr>
          <p:nvPr/>
        </p:nvPicPr>
        <p:blipFill rotWithShape="1">
          <a:blip r:embed="rId2"/>
          <a:srcRect l="28689" t="73958" r="61031" b="19583"/>
          <a:stretch/>
        </p:blipFill>
        <p:spPr>
          <a:xfrm>
            <a:off x="2107498" y="1462376"/>
            <a:ext cx="2543179" cy="998538"/>
          </a:xfrm>
          <a:prstGeom prst="rect">
            <a:avLst/>
          </a:prstGeom>
        </p:spPr>
      </p:pic>
      <p:sp>
        <p:nvSpPr>
          <p:cNvPr id="5" name="TextBox 4">
            <a:extLst>
              <a:ext uri="{FF2B5EF4-FFF2-40B4-BE49-F238E27FC236}">
                <a16:creationId xmlns:a16="http://schemas.microsoft.com/office/drawing/2014/main" id="{F81B60B7-E8C6-8749-8C6A-9B38A6754EBA}"/>
              </a:ext>
            </a:extLst>
          </p:cNvPr>
          <p:cNvSpPr txBox="1"/>
          <p:nvPr/>
        </p:nvSpPr>
        <p:spPr>
          <a:xfrm>
            <a:off x="4122040" y="2150319"/>
            <a:ext cx="651140" cy="369332"/>
          </a:xfrm>
          <a:prstGeom prst="rect">
            <a:avLst/>
          </a:prstGeom>
          <a:noFill/>
        </p:spPr>
        <p:txBody>
          <a:bodyPr wrap="none" rtlCol="0">
            <a:spAutoFit/>
          </a:bodyPr>
          <a:lstStyle/>
          <a:p>
            <a:r>
              <a:rPr lang="en-JP" dirty="0"/>
              <a:t>(1.1)</a:t>
            </a:r>
          </a:p>
        </p:txBody>
      </p:sp>
      <p:pic>
        <p:nvPicPr>
          <p:cNvPr id="6" name="Picture 5" descr="Graphical user interface, text, application&#10;&#10;Description automatically generated">
            <a:extLst>
              <a:ext uri="{FF2B5EF4-FFF2-40B4-BE49-F238E27FC236}">
                <a16:creationId xmlns:a16="http://schemas.microsoft.com/office/drawing/2014/main" id="{2BBD6932-6418-464B-8AFF-8F1EDEDE096F}"/>
              </a:ext>
            </a:extLst>
          </p:cNvPr>
          <p:cNvPicPr>
            <a:picLocks noChangeAspect="1"/>
          </p:cNvPicPr>
          <p:nvPr/>
        </p:nvPicPr>
        <p:blipFill rotWithShape="1">
          <a:blip r:embed="rId2"/>
          <a:srcRect l="60200" t="10394" r="30165" b="82500"/>
          <a:stretch/>
        </p:blipFill>
        <p:spPr>
          <a:xfrm>
            <a:off x="5485685" y="1402051"/>
            <a:ext cx="2359067" cy="1087439"/>
          </a:xfrm>
          <a:prstGeom prst="rect">
            <a:avLst/>
          </a:prstGeom>
        </p:spPr>
      </p:pic>
      <p:sp>
        <p:nvSpPr>
          <p:cNvPr id="7" name="TextBox 6">
            <a:extLst>
              <a:ext uri="{FF2B5EF4-FFF2-40B4-BE49-F238E27FC236}">
                <a16:creationId xmlns:a16="http://schemas.microsoft.com/office/drawing/2014/main" id="{83EEEDB8-D839-CE4B-90F6-88F953FD41E5}"/>
              </a:ext>
            </a:extLst>
          </p:cNvPr>
          <p:cNvSpPr txBox="1"/>
          <p:nvPr/>
        </p:nvSpPr>
        <p:spPr>
          <a:xfrm>
            <a:off x="7193612" y="2066068"/>
            <a:ext cx="651140" cy="369332"/>
          </a:xfrm>
          <a:prstGeom prst="rect">
            <a:avLst/>
          </a:prstGeom>
          <a:noFill/>
        </p:spPr>
        <p:txBody>
          <a:bodyPr wrap="none" rtlCol="0">
            <a:spAutoFit/>
          </a:bodyPr>
          <a:lstStyle/>
          <a:p>
            <a:r>
              <a:rPr lang="en-JP" dirty="0"/>
              <a:t>(1.2)</a:t>
            </a:r>
          </a:p>
        </p:txBody>
      </p:sp>
      <p:sp>
        <p:nvSpPr>
          <p:cNvPr id="8" name="Rectangle 7">
            <a:extLst>
              <a:ext uri="{FF2B5EF4-FFF2-40B4-BE49-F238E27FC236}">
                <a16:creationId xmlns:a16="http://schemas.microsoft.com/office/drawing/2014/main" id="{3292D876-2660-DD4C-A281-018048E65FD1}"/>
              </a:ext>
            </a:extLst>
          </p:cNvPr>
          <p:cNvSpPr/>
          <p:nvPr/>
        </p:nvSpPr>
        <p:spPr>
          <a:xfrm>
            <a:off x="2107498" y="2510412"/>
            <a:ext cx="6096000" cy="1200329"/>
          </a:xfrm>
          <a:prstGeom prst="rect">
            <a:avLst/>
          </a:prstGeom>
        </p:spPr>
        <p:txBody>
          <a:bodyPr>
            <a:spAutoFit/>
          </a:bodyPr>
          <a:lstStyle/>
          <a:p>
            <a:r>
              <a:rPr lang="en-US" dirty="0">
                <a:solidFill>
                  <a:schemeClr val="bg2">
                    <a:lumMod val="25000"/>
                  </a:schemeClr>
                </a:solidFill>
              </a:rPr>
              <a:t>a</a:t>
            </a:r>
            <a:r>
              <a:rPr lang="en-JP" dirty="0">
                <a:solidFill>
                  <a:schemeClr val="bg2">
                    <a:lumMod val="25000"/>
                  </a:schemeClr>
                </a:solidFill>
              </a:rPr>
              <a:t>=メスの蚊の刺咬率、</a:t>
            </a:r>
          </a:p>
          <a:p>
            <a:r>
              <a:rPr lang="en-JP" dirty="0">
                <a:solidFill>
                  <a:schemeClr val="bg2">
                    <a:lumMod val="25000"/>
                  </a:schemeClr>
                </a:solidFill>
              </a:rPr>
              <a:t>b=刺咬のうち人間に感染する割合</a:t>
            </a:r>
          </a:p>
          <a:p>
            <a:r>
              <a:rPr lang="en-JP" dirty="0">
                <a:solidFill>
                  <a:schemeClr val="bg2">
                    <a:lumMod val="25000"/>
                  </a:schemeClr>
                </a:solidFill>
              </a:rPr>
              <a:t>m=M/H=人間一人当たりの蚊の平均数、</a:t>
            </a:r>
          </a:p>
          <a:p>
            <a:r>
              <a:rPr lang="en-JP" dirty="0">
                <a:solidFill>
                  <a:schemeClr val="bg2">
                    <a:lumMod val="25000"/>
                  </a:schemeClr>
                </a:solidFill>
              </a:rPr>
              <a:t>r=感染した人間の回復率、p=蚊の死亡率</a:t>
            </a:r>
          </a:p>
        </p:txBody>
      </p:sp>
      <p:sp>
        <p:nvSpPr>
          <p:cNvPr id="9" name="Rectangle 8">
            <a:extLst>
              <a:ext uri="{FF2B5EF4-FFF2-40B4-BE49-F238E27FC236}">
                <a16:creationId xmlns:a16="http://schemas.microsoft.com/office/drawing/2014/main" id="{66E99D8D-A054-9748-99A4-50D2ADF5D71C}"/>
              </a:ext>
            </a:extLst>
          </p:cNvPr>
          <p:cNvSpPr/>
          <p:nvPr/>
        </p:nvSpPr>
        <p:spPr>
          <a:xfrm>
            <a:off x="1114333" y="3750797"/>
            <a:ext cx="9597574" cy="1200329"/>
          </a:xfrm>
          <a:prstGeom prst="rect">
            <a:avLst/>
          </a:prstGeom>
        </p:spPr>
        <p:txBody>
          <a:bodyPr wrap="square">
            <a:spAutoFit/>
          </a:bodyPr>
          <a:lstStyle/>
          <a:p>
            <a:r>
              <a:rPr lang="ja-JP" altLang="en-US"/>
              <a:t>この</a:t>
            </a:r>
            <a:r>
              <a:rPr lang="en-US" altLang="ja-JP" dirty="0"/>
              <a:t>2</a:t>
            </a:r>
            <a:r>
              <a:rPr lang="ja-JP" altLang="en-US"/>
              <a:t>つの式のゼロ成長等値線を代数的に解くと、</a:t>
            </a:r>
            <a:r>
              <a:rPr lang="en-US" dirty="0"/>
              <a:t>R0=1</a:t>
            </a:r>
            <a:r>
              <a:rPr lang="ja-JP" altLang="en-US"/>
              <a:t>のときの閾値条件を表す式が得られる。これは、</a:t>
            </a:r>
            <a:r>
              <a:rPr lang="en-US" altLang="ja-JP" dirty="0"/>
              <a:t>2</a:t>
            </a:r>
            <a:r>
              <a:rPr lang="ja-JP" altLang="en-US"/>
              <a:t>つの等値線の傾きと、それらがちょうど交差するという条件に基づいており、定義上は病原体が宿主集団に定着することができる条件となる（</a:t>
            </a:r>
            <a:r>
              <a:rPr lang="en-US" dirty="0"/>
              <a:t>Aron and May 1982）。</a:t>
            </a:r>
          </a:p>
          <a:p>
            <a:endParaRPr lang="en-JP" dirty="0"/>
          </a:p>
        </p:txBody>
      </p:sp>
      <p:pic>
        <p:nvPicPr>
          <p:cNvPr id="12" name="Picture 11" descr="Graphical user interface, text, application&#10;&#10;Description automatically generated">
            <a:extLst>
              <a:ext uri="{FF2B5EF4-FFF2-40B4-BE49-F238E27FC236}">
                <a16:creationId xmlns:a16="http://schemas.microsoft.com/office/drawing/2014/main" id="{3CC68B1D-9F28-BF42-9DC0-2603628C1D9A}"/>
              </a:ext>
            </a:extLst>
          </p:cNvPr>
          <p:cNvPicPr>
            <a:picLocks noChangeAspect="1"/>
          </p:cNvPicPr>
          <p:nvPr/>
        </p:nvPicPr>
        <p:blipFill rotWithShape="1">
          <a:blip r:embed="rId2"/>
          <a:srcRect l="60003" t="30954" r="34063" b="63260"/>
          <a:stretch/>
        </p:blipFill>
        <p:spPr>
          <a:xfrm>
            <a:off x="2194892" y="5063749"/>
            <a:ext cx="1927148" cy="1174423"/>
          </a:xfrm>
          <a:prstGeom prst="rect">
            <a:avLst/>
          </a:prstGeom>
        </p:spPr>
      </p:pic>
      <p:sp>
        <p:nvSpPr>
          <p:cNvPr id="13" name="TextBox 12">
            <a:extLst>
              <a:ext uri="{FF2B5EF4-FFF2-40B4-BE49-F238E27FC236}">
                <a16:creationId xmlns:a16="http://schemas.microsoft.com/office/drawing/2014/main" id="{C01F28F5-F464-0E46-B70C-758F9EF8CE4F}"/>
              </a:ext>
            </a:extLst>
          </p:cNvPr>
          <p:cNvSpPr txBox="1"/>
          <p:nvPr/>
        </p:nvSpPr>
        <p:spPr>
          <a:xfrm>
            <a:off x="3706368" y="5828784"/>
            <a:ext cx="651140" cy="369332"/>
          </a:xfrm>
          <a:prstGeom prst="rect">
            <a:avLst/>
          </a:prstGeom>
          <a:noFill/>
        </p:spPr>
        <p:txBody>
          <a:bodyPr wrap="none" rtlCol="0">
            <a:spAutoFit/>
          </a:bodyPr>
          <a:lstStyle/>
          <a:p>
            <a:r>
              <a:rPr lang="en-JP" dirty="0"/>
              <a:t>(1.3)</a:t>
            </a:r>
          </a:p>
        </p:txBody>
      </p:sp>
      <p:sp>
        <p:nvSpPr>
          <p:cNvPr id="14" name="Rectangle 13">
            <a:extLst>
              <a:ext uri="{FF2B5EF4-FFF2-40B4-BE49-F238E27FC236}">
                <a16:creationId xmlns:a16="http://schemas.microsoft.com/office/drawing/2014/main" id="{8243B621-A914-284E-A7CA-DFAA2711DC5A}"/>
              </a:ext>
            </a:extLst>
          </p:cNvPr>
          <p:cNvSpPr/>
          <p:nvPr/>
        </p:nvSpPr>
        <p:spPr>
          <a:xfrm>
            <a:off x="4615907" y="4826675"/>
            <a:ext cx="6096000" cy="2031325"/>
          </a:xfrm>
          <a:prstGeom prst="rect">
            <a:avLst/>
          </a:prstGeom>
        </p:spPr>
        <p:txBody>
          <a:bodyPr>
            <a:spAutoFit/>
          </a:bodyPr>
          <a:lstStyle/>
          <a:p>
            <a:r>
              <a:rPr lang="en-JP" dirty="0"/>
              <a:t>これを見ると、蚊に刺される率を下げることが、マラリアの蔓延を抑える最も効率的な方法であることが見られる。</a:t>
            </a:r>
          </a:p>
          <a:p>
            <a:r>
              <a:rPr lang="en-JP" dirty="0"/>
              <a:t>このR0の定義は、R0=１のときの閾値では常に真であるが、宿主とベクターの存在量の他の組み合わせでは常に真であるか疑問。これを理解するために、R0を推定する一般的なアプローチが必要。</a:t>
            </a:r>
          </a:p>
        </p:txBody>
      </p:sp>
      <p:sp>
        <p:nvSpPr>
          <p:cNvPr id="15" name="Rectangle 14">
            <a:extLst>
              <a:ext uri="{FF2B5EF4-FFF2-40B4-BE49-F238E27FC236}">
                <a16:creationId xmlns:a16="http://schemas.microsoft.com/office/drawing/2014/main" id="{B61782AC-E4E9-C044-AA55-795DA0DE2B81}"/>
              </a:ext>
            </a:extLst>
          </p:cNvPr>
          <p:cNvSpPr/>
          <p:nvPr/>
        </p:nvSpPr>
        <p:spPr>
          <a:xfrm>
            <a:off x="3304032" y="5120683"/>
            <a:ext cx="246984" cy="451062"/>
          </a:xfrm>
          <a:prstGeom prst="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JP"/>
          </a:p>
        </p:txBody>
      </p:sp>
    </p:spTree>
    <p:extLst>
      <p:ext uri="{BB962C8B-B14F-4D97-AF65-F5344CB8AC3E}">
        <p14:creationId xmlns:p14="http://schemas.microsoft.com/office/powerpoint/2010/main" val="784376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00583-0069-3B40-99BB-87C5B3E8FF54}"/>
              </a:ext>
            </a:extLst>
          </p:cNvPr>
          <p:cNvSpPr>
            <a:spLocks noGrp="1"/>
          </p:cNvSpPr>
          <p:nvPr>
            <p:ph type="title"/>
          </p:nvPr>
        </p:nvSpPr>
        <p:spPr/>
        <p:txBody>
          <a:bodyPr>
            <a:normAutofit/>
          </a:bodyPr>
          <a:lstStyle/>
          <a:p>
            <a:r>
              <a:rPr lang="en-US" dirty="0" err="1"/>
              <a:t>次世代マトリックス</a:t>
            </a:r>
            <a:endParaRPr lang="en-JP" dirty="0"/>
          </a:p>
        </p:txBody>
      </p:sp>
      <p:sp>
        <p:nvSpPr>
          <p:cNvPr id="3" name="Content Placeholder 2">
            <a:extLst>
              <a:ext uri="{FF2B5EF4-FFF2-40B4-BE49-F238E27FC236}">
                <a16:creationId xmlns:a16="http://schemas.microsoft.com/office/drawing/2014/main" id="{B0E7C06C-1306-814B-9B7B-801F4B48A2F1}"/>
              </a:ext>
            </a:extLst>
          </p:cNvPr>
          <p:cNvSpPr>
            <a:spLocks noGrp="1"/>
          </p:cNvSpPr>
          <p:nvPr>
            <p:ph idx="1"/>
          </p:nvPr>
        </p:nvSpPr>
        <p:spPr>
          <a:xfrm>
            <a:off x="458694" y="1691323"/>
            <a:ext cx="11274612" cy="2793238"/>
          </a:xfrm>
        </p:spPr>
        <p:txBody>
          <a:bodyPr>
            <a:normAutofit fontScale="77500" lnSpcReduction="20000"/>
          </a:bodyPr>
          <a:lstStyle/>
          <a:p>
            <a:r>
              <a:rPr lang="ja-JP" altLang="en-US"/>
              <a:t>先の式の一般化は次世代マトリクスを用いて</a:t>
            </a:r>
            <a:r>
              <a:rPr lang="en-US" dirty="0"/>
              <a:t>R0</a:t>
            </a:r>
            <a:r>
              <a:rPr lang="ja-JP" altLang="en-US"/>
              <a:t>の式を導き出す</a:t>
            </a:r>
            <a:endParaRPr lang="en-US" altLang="ja-JP" dirty="0"/>
          </a:p>
          <a:p>
            <a:r>
              <a:rPr lang="ja-JP" altLang="en-US"/>
              <a:t>マトリクスの次元は病原体のライフサイクルのステージ数によって決まるため、原虫よりも複雑なライフサイクルを持つ種のダイナミクスを理解するのに向いている。</a:t>
            </a:r>
            <a:endParaRPr lang="en-US" altLang="ja-JP" dirty="0"/>
          </a:p>
          <a:p>
            <a:r>
              <a:rPr lang="ja-JP" altLang="en-US"/>
              <a:t>マトリックスの各要素は、ライフサイクルのこのステージでの感染が次のステージに移る割合</a:t>
            </a:r>
            <a:endParaRPr lang="en-US" altLang="ja-JP" dirty="0"/>
          </a:p>
          <a:p>
            <a:r>
              <a:rPr lang="ja-JP" altLang="en-US"/>
              <a:t>マラリア原虫の場合、感染の一過性の動態を表す</a:t>
            </a:r>
            <a:r>
              <a:rPr lang="en-US" altLang="ja-JP" dirty="0"/>
              <a:t>2</a:t>
            </a:r>
            <a:r>
              <a:rPr lang="ja-JP" altLang="en-US"/>
              <a:t>つの式（式</a:t>
            </a:r>
            <a:r>
              <a:rPr lang="en-US" altLang="ja-JP" dirty="0"/>
              <a:t>1.1</a:t>
            </a:r>
            <a:r>
              <a:rPr lang="ja-JP" altLang="en-US"/>
              <a:t>および</a:t>
            </a:r>
            <a:r>
              <a:rPr lang="en-US" altLang="ja-JP" dirty="0"/>
              <a:t>1.2</a:t>
            </a:r>
            <a:r>
              <a:rPr lang="ja-JP" altLang="en-US"/>
              <a:t>）を、</a:t>
            </a:r>
            <a:r>
              <a:rPr lang="en-US" altLang="ja-JP" dirty="0"/>
              <a:t>2×2</a:t>
            </a:r>
            <a:r>
              <a:rPr lang="ja-JP" altLang="en-US"/>
              <a:t>の次世代マトリックスに還元できる</a:t>
            </a:r>
            <a:endParaRPr lang="en-JP" dirty="0"/>
          </a:p>
        </p:txBody>
      </p:sp>
      <p:pic>
        <p:nvPicPr>
          <p:cNvPr id="5" name="Picture 4" descr="Graphical user interface, text, application&#10;&#10;Description automatically generated">
            <a:extLst>
              <a:ext uri="{FF2B5EF4-FFF2-40B4-BE49-F238E27FC236}">
                <a16:creationId xmlns:a16="http://schemas.microsoft.com/office/drawing/2014/main" id="{ACAC880F-71BC-D147-ABE1-AF35B0EF3AE4}"/>
              </a:ext>
            </a:extLst>
          </p:cNvPr>
          <p:cNvPicPr>
            <a:picLocks noChangeAspect="1"/>
          </p:cNvPicPr>
          <p:nvPr/>
        </p:nvPicPr>
        <p:blipFill rotWithShape="1">
          <a:blip r:embed="rId2"/>
          <a:srcRect l="59158" t="70625" r="32509" b="18125"/>
          <a:stretch/>
        </p:blipFill>
        <p:spPr>
          <a:xfrm>
            <a:off x="2085975" y="4484561"/>
            <a:ext cx="2571749" cy="2169913"/>
          </a:xfrm>
          <a:prstGeom prst="rect">
            <a:avLst/>
          </a:prstGeom>
        </p:spPr>
      </p:pic>
      <p:sp>
        <p:nvSpPr>
          <p:cNvPr id="6" name="TextBox 5">
            <a:extLst>
              <a:ext uri="{FF2B5EF4-FFF2-40B4-BE49-F238E27FC236}">
                <a16:creationId xmlns:a16="http://schemas.microsoft.com/office/drawing/2014/main" id="{6F78F4C6-A2A6-3F4E-8B20-15122C5D6866}"/>
              </a:ext>
            </a:extLst>
          </p:cNvPr>
          <p:cNvSpPr txBox="1"/>
          <p:nvPr/>
        </p:nvSpPr>
        <p:spPr>
          <a:xfrm>
            <a:off x="4214813" y="6122908"/>
            <a:ext cx="651140" cy="369332"/>
          </a:xfrm>
          <a:prstGeom prst="rect">
            <a:avLst/>
          </a:prstGeom>
          <a:noFill/>
        </p:spPr>
        <p:txBody>
          <a:bodyPr wrap="none" rtlCol="0">
            <a:spAutoFit/>
          </a:bodyPr>
          <a:lstStyle/>
          <a:p>
            <a:r>
              <a:rPr lang="en-JP" dirty="0"/>
              <a:t>(1.4)</a:t>
            </a:r>
          </a:p>
        </p:txBody>
      </p:sp>
      <p:pic>
        <p:nvPicPr>
          <p:cNvPr id="7" name="Picture 6" descr="Graphical user interface, text, application&#10;&#10;Description automatically generated">
            <a:extLst>
              <a:ext uri="{FF2B5EF4-FFF2-40B4-BE49-F238E27FC236}">
                <a16:creationId xmlns:a16="http://schemas.microsoft.com/office/drawing/2014/main" id="{14A233DE-25FB-CA4F-82F1-BB1BEEA99328}"/>
              </a:ext>
            </a:extLst>
          </p:cNvPr>
          <p:cNvPicPr>
            <a:picLocks noChangeAspect="1"/>
          </p:cNvPicPr>
          <p:nvPr/>
        </p:nvPicPr>
        <p:blipFill rotWithShape="1">
          <a:blip r:embed="rId2"/>
          <a:srcRect l="28689" t="73958" r="61031" b="19583"/>
          <a:stretch/>
        </p:blipFill>
        <p:spPr>
          <a:xfrm>
            <a:off x="5996052" y="4261539"/>
            <a:ext cx="2543179" cy="998538"/>
          </a:xfrm>
          <a:prstGeom prst="rect">
            <a:avLst/>
          </a:prstGeom>
        </p:spPr>
      </p:pic>
      <p:sp>
        <p:nvSpPr>
          <p:cNvPr id="8" name="TextBox 7">
            <a:extLst>
              <a:ext uri="{FF2B5EF4-FFF2-40B4-BE49-F238E27FC236}">
                <a16:creationId xmlns:a16="http://schemas.microsoft.com/office/drawing/2014/main" id="{63272C43-21D5-9044-8312-DAEDDF2075DB}"/>
              </a:ext>
            </a:extLst>
          </p:cNvPr>
          <p:cNvSpPr txBox="1"/>
          <p:nvPr/>
        </p:nvSpPr>
        <p:spPr>
          <a:xfrm>
            <a:off x="8010594" y="4949482"/>
            <a:ext cx="651140" cy="369332"/>
          </a:xfrm>
          <a:prstGeom prst="rect">
            <a:avLst/>
          </a:prstGeom>
          <a:noFill/>
        </p:spPr>
        <p:txBody>
          <a:bodyPr wrap="none" rtlCol="0">
            <a:spAutoFit/>
          </a:bodyPr>
          <a:lstStyle/>
          <a:p>
            <a:r>
              <a:rPr lang="en-JP" dirty="0"/>
              <a:t>(1.1)</a:t>
            </a:r>
          </a:p>
        </p:txBody>
      </p:sp>
      <p:pic>
        <p:nvPicPr>
          <p:cNvPr id="9" name="Picture 8" descr="Graphical user interface, text, application&#10;&#10;Description automatically generated">
            <a:extLst>
              <a:ext uri="{FF2B5EF4-FFF2-40B4-BE49-F238E27FC236}">
                <a16:creationId xmlns:a16="http://schemas.microsoft.com/office/drawing/2014/main" id="{CEE255B7-B7BB-4347-8844-86D080090938}"/>
              </a:ext>
            </a:extLst>
          </p:cNvPr>
          <p:cNvPicPr>
            <a:picLocks noChangeAspect="1"/>
          </p:cNvPicPr>
          <p:nvPr/>
        </p:nvPicPr>
        <p:blipFill rotWithShape="1">
          <a:blip r:embed="rId2"/>
          <a:srcRect l="60200" t="10394" r="30165" b="82500"/>
          <a:stretch/>
        </p:blipFill>
        <p:spPr>
          <a:xfrm>
            <a:off x="6034152" y="5431662"/>
            <a:ext cx="2359067" cy="1087439"/>
          </a:xfrm>
          <a:prstGeom prst="rect">
            <a:avLst/>
          </a:prstGeom>
        </p:spPr>
      </p:pic>
      <p:sp>
        <p:nvSpPr>
          <p:cNvPr id="10" name="TextBox 9">
            <a:extLst>
              <a:ext uri="{FF2B5EF4-FFF2-40B4-BE49-F238E27FC236}">
                <a16:creationId xmlns:a16="http://schemas.microsoft.com/office/drawing/2014/main" id="{E1239CD8-8662-664F-9605-DD1CCEFED8F4}"/>
              </a:ext>
            </a:extLst>
          </p:cNvPr>
          <p:cNvSpPr txBox="1"/>
          <p:nvPr/>
        </p:nvSpPr>
        <p:spPr>
          <a:xfrm>
            <a:off x="7742079" y="6095679"/>
            <a:ext cx="651140" cy="369332"/>
          </a:xfrm>
          <a:prstGeom prst="rect">
            <a:avLst/>
          </a:prstGeom>
          <a:noFill/>
        </p:spPr>
        <p:txBody>
          <a:bodyPr wrap="none" rtlCol="0">
            <a:spAutoFit/>
          </a:bodyPr>
          <a:lstStyle/>
          <a:p>
            <a:r>
              <a:rPr lang="en-JP" dirty="0"/>
              <a:t>(1.2)</a:t>
            </a:r>
          </a:p>
        </p:txBody>
      </p:sp>
      <p:sp>
        <p:nvSpPr>
          <p:cNvPr id="11" name="Rectangle 10">
            <a:extLst>
              <a:ext uri="{FF2B5EF4-FFF2-40B4-BE49-F238E27FC236}">
                <a16:creationId xmlns:a16="http://schemas.microsoft.com/office/drawing/2014/main" id="{53575452-3F7C-D24F-9882-40F1D61E92C8}"/>
              </a:ext>
            </a:extLst>
          </p:cNvPr>
          <p:cNvSpPr/>
          <p:nvPr/>
        </p:nvSpPr>
        <p:spPr>
          <a:xfrm>
            <a:off x="5433434" y="4142274"/>
            <a:ext cx="2308645" cy="369332"/>
          </a:xfrm>
          <a:prstGeom prst="rect">
            <a:avLst/>
          </a:prstGeom>
        </p:spPr>
        <p:txBody>
          <a:bodyPr wrap="none">
            <a:spAutoFit/>
          </a:bodyPr>
          <a:lstStyle/>
          <a:p>
            <a:r>
              <a:rPr lang="en-US" dirty="0" err="1"/>
              <a:t>感染した蚊の割合</a:t>
            </a:r>
            <a:r>
              <a:rPr lang="en-US" dirty="0"/>
              <a:t>(Y)</a:t>
            </a:r>
            <a:endParaRPr lang="en-JP" dirty="0"/>
          </a:p>
        </p:txBody>
      </p:sp>
      <p:sp>
        <p:nvSpPr>
          <p:cNvPr id="12" name="Rectangle 11">
            <a:extLst>
              <a:ext uri="{FF2B5EF4-FFF2-40B4-BE49-F238E27FC236}">
                <a16:creationId xmlns:a16="http://schemas.microsoft.com/office/drawing/2014/main" id="{C26A9B8D-025A-744C-9520-F7ECE6928AFA}"/>
              </a:ext>
            </a:extLst>
          </p:cNvPr>
          <p:cNvSpPr/>
          <p:nvPr/>
        </p:nvSpPr>
        <p:spPr>
          <a:xfrm>
            <a:off x="5433434" y="5372925"/>
            <a:ext cx="2375971" cy="369332"/>
          </a:xfrm>
          <a:prstGeom prst="rect">
            <a:avLst/>
          </a:prstGeom>
        </p:spPr>
        <p:txBody>
          <a:bodyPr wrap="none">
            <a:spAutoFit/>
          </a:bodyPr>
          <a:lstStyle/>
          <a:p>
            <a:r>
              <a:rPr lang="en-US" dirty="0" err="1"/>
              <a:t>感染した人の割合</a:t>
            </a:r>
            <a:r>
              <a:rPr lang="en-US" dirty="0"/>
              <a:t> (X)</a:t>
            </a:r>
            <a:endParaRPr lang="en-JP" dirty="0"/>
          </a:p>
        </p:txBody>
      </p:sp>
    </p:spTree>
    <p:extLst>
      <p:ext uri="{BB962C8B-B14F-4D97-AF65-F5344CB8AC3E}">
        <p14:creationId xmlns:p14="http://schemas.microsoft.com/office/powerpoint/2010/main" val="37334436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6A8094E-1D25-B640-B1D7-B0BF9DE4C62E}"/>
              </a:ext>
            </a:extLst>
          </p:cNvPr>
          <p:cNvSpPr>
            <a:spLocks noGrp="1"/>
          </p:cNvSpPr>
          <p:nvPr>
            <p:ph idx="1"/>
          </p:nvPr>
        </p:nvSpPr>
        <p:spPr>
          <a:xfrm>
            <a:off x="458694" y="371476"/>
            <a:ext cx="11274612" cy="5773738"/>
          </a:xfrm>
        </p:spPr>
        <p:txBody>
          <a:bodyPr>
            <a:normAutofit fontScale="70000" lnSpcReduction="20000"/>
          </a:bodyPr>
          <a:lstStyle/>
          <a:p>
            <a:r>
              <a:rPr lang="en-US" dirty="0"/>
              <a:t>するとR0</a:t>
            </a:r>
            <a:r>
              <a:rPr lang="ja-JP" altLang="en-US"/>
              <a:t>は、行列の主要</a:t>
            </a:r>
            <a:r>
              <a:rPr lang="en-US" altLang="ja-JP" dirty="0"/>
              <a:t>Eigen Value</a:t>
            </a:r>
            <a:r>
              <a:rPr lang="ja-JP" altLang="en-US"/>
              <a:t>で表される</a:t>
            </a:r>
            <a:endParaRPr lang="en-US" altLang="ja-JP" dirty="0"/>
          </a:p>
          <a:p>
            <a:endParaRPr lang="en-US" dirty="0"/>
          </a:p>
          <a:p>
            <a:endParaRPr lang="en-US" dirty="0"/>
          </a:p>
          <a:p>
            <a:endParaRPr lang="en-US" dirty="0"/>
          </a:p>
          <a:p>
            <a:endParaRPr lang="en-US" dirty="0"/>
          </a:p>
          <a:p>
            <a:r>
              <a:rPr lang="ja-JP" altLang="en-US"/>
              <a:t>この式は以前に導出した式と非常によく似ており、</a:t>
            </a:r>
            <a:r>
              <a:rPr lang="en-US" dirty="0"/>
              <a:t>R0 = 1</a:t>
            </a:r>
            <a:r>
              <a:rPr lang="ja-JP" altLang="en-US"/>
              <a:t>の閾値条件では同じになる。</a:t>
            </a:r>
            <a:endParaRPr lang="en-US" altLang="ja-JP" dirty="0"/>
          </a:p>
          <a:p>
            <a:r>
              <a:rPr lang="ja-JP" altLang="en-US"/>
              <a:t>しかし</a:t>
            </a:r>
            <a:r>
              <a:rPr lang="en-US" dirty="0"/>
              <a:t>R0</a:t>
            </a:r>
            <a:r>
              <a:rPr lang="ja-JP" altLang="en-US"/>
              <a:t>がこの直線近似を超えると</a:t>
            </a:r>
            <a:r>
              <a:rPr lang="en-US" dirty="0"/>
              <a:t>R0</a:t>
            </a:r>
            <a:r>
              <a:rPr lang="ja-JP" altLang="en-US"/>
              <a:t>の真の値を過大評価するようになり、同様に</a:t>
            </a:r>
            <a:r>
              <a:rPr lang="en-US" dirty="0"/>
              <a:t>R0&lt;1</a:t>
            </a:r>
            <a:r>
              <a:rPr lang="ja-JP" altLang="en-US"/>
              <a:t>の場合も、閾値近似が</a:t>
            </a:r>
            <a:r>
              <a:rPr lang="en-US" dirty="0"/>
              <a:t>R0</a:t>
            </a:r>
            <a:r>
              <a:rPr lang="ja-JP" altLang="en-US"/>
              <a:t>を過大評価する。</a:t>
            </a:r>
          </a:p>
          <a:p>
            <a:r>
              <a:rPr lang="ja-JP" altLang="en-US"/>
              <a:t>ということは、</a:t>
            </a:r>
            <a:r>
              <a:rPr lang="en-US" dirty="0"/>
              <a:t>R0</a:t>
            </a:r>
            <a:r>
              <a:rPr lang="ja-JP" altLang="en-US"/>
              <a:t>の推定値の多くは過大評価されており、罹患率を抑えるために必要なコントロールのレベルを過大計算している。（</a:t>
            </a:r>
            <a:r>
              <a:rPr lang="en-US" dirty="0"/>
              <a:t>R0</a:t>
            </a:r>
            <a:r>
              <a:rPr lang="ja-JP" altLang="en-US"/>
              <a:t>の推定値は本当は</a:t>
            </a:r>
            <a:r>
              <a:rPr lang="en-JP" altLang="ja-JP" dirty="0"/>
              <a:t>10</a:t>
            </a:r>
            <a:r>
              <a:rPr lang="ja-JP" altLang="en-JP"/>
              <a:t>なのに</a:t>
            </a:r>
            <a:r>
              <a:rPr lang="en-US" altLang="ja-JP" dirty="0"/>
              <a:t>100</a:t>
            </a:r>
            <a:r>
              <a:rPr lang="ja-JP" altLang="en-US"/>
              <a:t>としているなど）</a:t>
            </a:r>
            <a:endParaRPr lang="en-US" altLang="ja-JP" dirty="0"/>
          </a:p>
          <a:p>
            <a:pPr marL="0" indent="0">
              <a:buNone/>
            </a:pPr>
            <a:r>
              <a:rPr lang="ja-JP" altLang="en-US"/>
              <a:t>よって、</a:t>
            </a:r>
            <a:r>
              <a:rPr lang="ja-JP" altLang="en-US">
                <a:solidFill>
                  <a:srgbClr val="FF0000"/>
                </a:solidFill>
              </a:rPr>
              <a:t>媒介性疾患の制御における未解決の問題はこのことが広く認識されていないことが挙げられる。</a:t>
            </a:r>
            <a:r>
              <a:rPr lang="ja-JP" altLang="en-US"/>
              <a:t>リスクマップを作成したり、害虫や病原体の大規模な制御戦略を推進したりするためにモデルを使用する際には、常に重要な注意事項を確認しておく必要があることを強調する</a:t>
            </a:r>
            <a:endParaRPr lang="en-US" altLang="ja-JP" dirty="0"/>
          </a:p>
          <a:p>
            <a:pPr marL="0" indent="0">
              <a:buNone/>
            </a:pPr>
            <a:endParaRPr lang="en-US" altLang="ja-JP" dirty="0"/>
          </a:p>
          <a:p>
            <a:pPr marL="0" indent="0">
              <a:buNone/>
            </a:pPr>
            <a:r>
              <a:rPr lang="ja-JP" altLang="en-US" i="1"/>
              <a:t>ではそもそも複雑なライフサイクルを持つ寄生種のダイナミズムは何によって決まるのか？</a:t>
            </a:r>
            <a:endParaRPr lang="en-US" i="1" dirty="0"/>
          </a:p>
        </p:txBody>
      </p:sp>
      <p:pic>
        <p:nvPicPr>
          <p:cNvPr id="6" name="Picture 5" descr="Graphical user interface, text&#10;&#10;Description automatically generated">
            <a:extLst>
              <a:ext uri="{FF2B5EF4-FFF2-40B4-BE49-F238E27FC236}">
                <a16:creationId xmlns:a16="http://schemas.microsoft.com/office/drawing/2014/main" id="{B395963D-E0CD-514E-9F6D-2320EFD69B9C}"/>
              </a:ext>
            </a:extLst>
          </p:cNvPr>
          <p:cNvPicPr>
            <a:picLocks noChangeAspect="1"/>
          </p:cNvPicPr>
          <p:nvPr/>
        </p:nvPicPr>
        <p:blipFill rotWithShape="1">
          <a:blip r:embed="rId2"/>
          <a:srcRect l="29600" t="15417" r="61155" b="77708"/>
          <a:stretch/>
        </p:blipFill>
        <p:spPr>
          <a:xfrm>
            <a:off x="957262" y="871537"/>
            <a:ext cx="2489922" cy="1157287"/>
          </a:xfrm>
          <a:prstGeom prst="rect">
            <a:avLst/>
          </a:prstGeom>
        </p:spPr>
      </p:pic>
      <p:sp>
        <p:nvSpPr>
          <p:cNvPr id="7" name="TextBox 6">
            <a:extLst>
              <a:ext uri="{FF2B5EF4-FFF2-40B4-BE49-F238E27FC236}">
                <a16:creationId xmlns:a16="http://schemas.microsoft.com/office/drawing/2014/main" id="{6A70336D-1FEA-694E-BAEA-ABB91D0BD14A}"/>
              </a:ext>
            </a:extLst>
          </p:cNvPr>
          <p:cNvSpPr txBox="1"/>
          <p:nvPr/>
        </p:nvSpPr>
        <p:spPr>
          <a:xfrm>
            <a:off x="3214688" y="1671638"/>
            <a:ext cx="651140" cy="369332"/>
          </a:xfrm>
          <a:prstGeom prst="rect">
            <a:avLst/>
          </a:prstGeom>
          <a:noFill/>
        </p:spPr>
        <p:txBody>
          <a:bodyPr wrap="none" rtlCol="0">
            <a:spAutoFit/>
          </a:bodyPr>
          <a:lstStyle/>
          <a:p>
            <a:r>
              <a:rPr lang="en-JP" dirty="0"/>
              <a:t>(1.5)</a:t>
            </a:r>
          </a:p>
        </p:txBody>
      </p:sp>
    </p:spTree>
    <p:extLst>
      <p:ext uri="{BB962C8B-B14F-4D97-AF65-F5344CB8AC3E}">
        <p14:creationId xmlns:p14="http://schemas.microsoft.com/office/powerpoint/2010/main" val="25307023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A6088-2E74-5144-9B23-E2ECD1E7FC41}"/>
              </a:ext>
            </a:extLst>
          </p:cNvPr>
          <p:cNvSpPr>
            <a:spLocks noGrp="1"/>
          </p:cNvSpPr>
          <p:nvPr>
            <p:ph type="title"/>
          </p:nvPr>
        </p:nvSpPr>
        <p:spPr/>
        <p:txBody>
          <a:bodyPr>
            <a:normAutofit fontScale="90000"/>
          </a:bodyPr>
          <a:lstStyle/>
          <a:p>
            <a:r>
              <a:rPr lang="en-US" dirty="0" err="1"/>
              <a:t>セレンゲティのジョウチュウ</a:t>
            </a:r>
            <a:br>
              <a:rPr lang="en-US" dirty="0"/>
            </a:br>
            <a:r>
              <a:rPr lang="en-US" sz="3600" dirty="0" err="1"/>
              <a:t>複雑性と特殊性：栄養段階を移動する寄生虫のモデル構造</a:t>
            </a:r>
            <a:endParaRPr lang="en-JP" sz="3600" dirty="0"/>
          </a:p>
        </p:txBody>
      </p:sp>
      <p:sp>
        <p:nvSpPr>
          <p:cNvPr id="3" name="Content Placeholder 2">
            <a:extLst>
              <a:ext uri="{FF2B5EF4-FFF2-40B4-BE49-F238E27FC236}">
                <a16:creationId xmlns:a16="http://schemas.microsoft.com/office/drawing/2014/main" id="{BC5DDCB7-A12D-8845-A619-70E0DA20F395}"/>
              </a:ext>
            </a:extLst>
          </p:cNvPr>
          <p:cNvSpPr>
            <a:spLocks noGrp="1"/>
          </p:cNvSpPr>
          <p:nvPr>
            <p:ph idx="1"/>
          </p:nvPr>
        </p:nvSpPr>
        <p:spPr/>
        <p:txBody>
          <a:bodyPr>
            <a:normAutofit/>
          </a:bodyPr>
          <a:lstStyle/>
          <a:p>
            <a:r>
              <a:rPr lang="en-US" altLang="ja-JP" dirty="0"/>
              <a:t>2</a:t>
            </a:r>
            <a:r>
              <a:rPr lang="ja-JP" altLang="en-US"/>
              <a:t>つの連続した宿主を持つ寄生虫の群動態は</a:t>
            </a:r>
            <a:endParaRPr lang="en-US" altLang="ja-JP" dirty="0"/>
          </a:p>
          <a:p>
            <a:pPr lvl="1"/>
            <a:r>
              <a:rPr lang="ja-JP" altLang="en-US"/>
              <a:t>独立した卵の段階と、</a:t>
            </a:r>
            <a:endParaRPr lang="en-US" altLang="ja-JP" dirty="0"/>
          </a:p>
          <a:p>
            <a:pPr lvl="1"/>
            <a:r>
              <a:rPr lang="ja-JP" altLang="en-US"/>
              <a:t>中間宿主から最終宿主への栄養伝達</a:t>
            </a:r>
            <a:endParaRPr lang="en-US" altLang="ja-JP" dirty="0"/>
          </a:p>
          <a:p>
            <a:pPr marL="457200" lvl="1" indent="0">
              <a:buNone/>
            </a:pPr>
            <a:r>
              <a:rPr lang="ja-JP" altLang="en-US"/>
              <a:t>で成り立つ</a:t>
            </a:r>
            <a:endParaRPr lang="en-US" altLang="ja-JP" dirty="0"/>
          </a:p>
          <a:p>
            <a:r>
              <a:rPr lang="ja-JP" altLang="en-US"/>
              <a:t>これは標準的な</a:t>
            </a:r>
            <a:r>
              <a:rPr lang="en-US" dirty="0"/>
              <a:t>Anderson and May</a:t>
            </a:r>
            <a:r>
              <a:rPr lang="ja-JP" altLang="en-US"/>
              <a:t>マクロ寄生虫方程式を拡張して、中間宿主における寄生虫の段階の詳細を含めて記述することができる</a:t>
            </a:r>
            <a:endParaRPr lang="en-JP" dirty="0"/>
          </a:p>
        </p:txBody>
      </p:sp>
    </p:spTree>
    <p:extLst>
      <p:ext uri="{BB962C8B-B14F-4D97-AF65-F5344CB8AC3E}">
        <p14:creationId xmlns:p14="http://schemas.microsoft.com/office/powerpoint/2010/main" val="23795399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85F010E-F7A2-7245-A70D-D988DDE4EC87}"/>
              </a:ext>
            </a:extLst>
          </p:cNvPr>
          <p:cNvSpPr>
            <a:spLocks noGrp="1"/>
          </p:cNvSpPr>
          <p:nvPr>
            <p:ph idx="1"/>
          </p:nvPr>
        </p:nvSpPr>
        <p:spPr>
          <a:xfrm>
            <a:off x="414338" y="724154"/>
            <a:ext cx="5145024" cy="4762246"/>
          </a:xfrm>
        </p:spPr>
        <p:txBody>
          <a:bodyPr>
            <a:normAutofit fontScale="70000" lnSpcReduction="20000"/>
          </a:bodyPr>
          <a:lstStyle/>
          <a:p>
            <a:r>
              <a:rPr lang="ja-JP" altLang="en-US"/>
              <a:t>ここでは、中間宿主は感染していない</a:t>
            </a:r>
            <a:r>
              <a:rPr lang="en-US" dirty="0"/>
              <a:t>C</a:t>
            </a:r>
            <a:r>
              <a:rPr lang="ja-JP" altLang="en-US"/>
              <a:t>または感染している</a:t>
            </a:r>
            <a:r>
              <a:rPr lang="en-US" dirty="0"/>
              <a:t>C</a:t>
            </a:r>
            <a:r>
              <a:rPr lang="en-US" baseline="-25000" dirty="0"/>
              <a:t>1</a:t>
            </a:r>
            <a:r>
              <a:rPr lang="ja-JP" altLang="en-US"/>
              <a:t>のいずれかであると仮定し、その中に含まれる寄生虫の感染段階の数の分布を無視する。</a:t>
            </a:r>
            <a:endParaRPr lang="en-US" altLang="ja-JP" dirty="0"/>
          </a:p>
          <a:p>
            <a:r>
              <a:rPr lang="ja-JP" altLang="en-US"/>
              <a:t>確定宿主への感染は捕食者と被食者の関係によって行われると仮定し、これは最も単純に</a:t>
            </a:r>
            <a:r>
              <a:rPr lang="en-US" dirty="0"/>
              <a:t>II</a:t>
            </a:r>
            <a:r>
              <a:rPr lang="ja-JP" altLang="en-US"/>
              <a:t>型機能応答によって特徴付けられる。また、捕食者の出生率は、食物再供給源としての中間宿主の豊富さに依存すると仮定する。</a:t>
            </a:r>
            <a:endParaRPr lang="en-US" altLang="ja-JP" dirty="0"/>
          </a:p>
          <a:p>
            <a:pPr marL="0" indent="0">
              <a:buNone/>
            </a:pPr>
            <a:endParaRPr lang="en-US" altLang="ja-JP" i="1" dirty="0"/>
          </a:p>
          <a:p>
            <a:pPr marL="0" indent="0">
              <a:buNone/>
            </a:pPr>
            <a:r>
              <a:rPr lang="en-US" altLang="ja-JP" i="1" dirty="0"/>
              <a:t>II</a:t>
            </a:r>
            <a:r>
              <a:rPr lang="ja-JP" altLang="en-US" i="1"/>
              <a:t>型機能応答：捕食者が最大消費速度の</a:t>
            </a:r>
            <a:r>
              <a:rPr lang="en-US" altLang="ja-JP" i="1" dirty="0"/>
              <a:t>50</a:t>
            </a:r>
            <a:r>
              <a:rPr lang="ja-JP" altLang="en-US" i="1"/>
              <a:t>％で獲物を見つけて食べることができる獲物の量によって決まる半飽和定数によって特徴付けられる</a:t>
            </a:r>
            <a:endParaRPr lang="en-JP" i="1" dirty="0"/>
          </a:p>
        </p:txBody>
      </p:sp>
      <p:pic>
        <p:nvPicPr>
          <p:cNvPr id="6" name="Picture 5" descr="Graphical user interface, text&#10;&#10;Description automatically generated">
            <a:extLst>
              <a:ext uri="{FF2B5EF4-FFF2-40B4-BE49-F238E27FC236}">
                <a16:creationId xmlns:a16="http://schemas.microsoft.com/office/drawing/2014/main" id="{226FAFB5-846D-0748-A493-2046AAD5604C}"/>
              </a:ext>
            </a:extLst>
          </p:cNvPr>
          <p:cNvPicPr>
            <a:picLocks noChangeAspect="1"/>
          </p:cNvPicPr>
          <p:nvPr/>
        </p:nvPicPr>
        <p:blipFill rotWithShape="1">
          <a:blip r:embed="rId2"/>
          <a:srcRect l="59419" t="26458" r="10113" b="18958"/>
          <a:stretch/>
        </p:blipFill>
        <p:spPr>
          <a:xfrm>
            <a:off x="6096001" y="124079"/>
            <a:ext cx="5885206" cy="6589417"/>
          </a:xfrm>
          <a:prstGeom prst="rect">
            <a:avLst/>
          </a:prstGeom>
        </p:spPr>
      </p:pic>
    </p:spTree>
    <p:extLst>
      <p:ext uri="{BB962C8B-B14F-4D97-AF65-F5344CB8AC3E}">
        <p14:creationId xmlns:p14="http://schemas.microsoft.com/office/powerpoint/2010/main" val="14667664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Text&#10;&#10;Description automatically generated">
            <a:extLst>
              <a:ext uri="{FF2B5EF4-FFF2-40B4-BE49-F238E27FC236}">
                <a16:creationId xmlns:a16="http://schemas.microsoft.com/office/drawing/2014/main" id="{5CBC3AB6-C103-FE48-A1E9-A4BD077D257D}"/>
              </a:ext>
            </a:extLst>
          </p:cNvPr>
          <p:cNvPicPr>
            <a:picLocks noGrp="1" noChangeAspect="1"/>
          </p:cNvPicPr>
          <p:nvPr>
            <p:ph idx="1"/>
          </p:nvPr>
        </p:nvPicPr>
        <p:blipFill rotWithShape="1">
          <a:blip r:embed="rId2"/>
          <a:srcRect l="26021" t="53992" r="42055" b="30344"/>
          <a:stretch/>
        </p:blipFill>
        <p:spPr>
          <a:xfrm>
            <a:off x="1557338" y="871539"/>
            <a:ext cx="7454351" cy="2286000"/>
          </a:xfrm>
        </p:spPr>
      </p:pic>
      <p:sp>
        <p:nvSpPr>
          <p:cNvPr id="6" name="Content Placeholder 2">
            <a:extLst>
              <a:ext uri="{FF2B5EF4-FFF2-40B4-BE49-F238E27FC236}">
                <a16:creationId xmlns:a16="http://schemas.microsoft.com/office/drawing/2014/main" id="{6BD5A2D7-6D74-7644-8081-94AA69266B73}"/>
              </a:ext>
            </a:extLst>
          </p:cNvPr>
          <p:cNvSpPr txBox="1">
            <a:spLocks/>
          </p:cNvSpPr>
          <p:nvPr/>
        </p:nvSpPr>
        <p:spPr>
          <a:xfrm>
            <a:off x="385763" y="330994"/>
            <a:ext cx="10515600" cy="4195763"/>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JP" dirty="0"/>
              <a:t>これを次世代行列に書き直すと</a:t>
            </a:r>
          </a:p>
          <a:p>
            <a:endParaRPr lang="en-JP" dirty="0"/>
          </a:p>
          <a:p>
            <a:endParaRPr lang="en-JP" dirty="0"/>
          </a:p>
          <a:p>
            <a:endParaRPr lang="en-JP" dirty="0"/>
          </a:p>
          <a:p>
            <a:endParaRPr lang="en-JP" dirty="0"/>
          </a:p>
          <a:p>
            <a:endParaRPr lang="en-JP" dirty="0"/>
          </a:p>
          <a:p>
            <a:r>
              <a:rPr lang="en-JP" dirty="0"/>
              <a:t>この行列のEigenvalueを使ってR0を求めると</a:t>
            </a:r>
          </a:p>
        </p:txBody>
      </p:sp>
      <p:sp>
        <p:nvSpPr>
          <p:cNvPr id="7" name="TextBox 6">
            <a:extLst>
              <a:ext uri="{FF2B5EF4-FFF2-40B4-BE49-F238E27FC236}">
                <a16:creationId xmlns:a16="http://schemas.microsoft.com/office/drawing/2014/main" id="{6B7BF2FA-0869-D040-A175-AA55F9B86398}"/>
              </a:ext>
            </a:extLst>
          </p:cNvPr>
          <p:cNvSpPr txBox="1"/>
          <p:nvPr/>
        </p:nvSpPr>
        <p:spPr>
          <a:xfrm>
            <a:off x="2743626" y="871539"/>
            <a:ext cx="6498895" cy="369332"/>
          </a:xfrm>
          <a:prstGeom prst="rect">
            <a:avLst/>
          </a:prstGeom>
          <a:noFill/>
        </p:spPr>
        <p:txBody>
          <a:bodyPr wrap="none" rtlCol="0">
            <a:spAutoFit/>
          </a:bodyPr>
          <a:lstStyle/>
          <a:p>
            <a:r>
              <a:rPr lang="ja-JP" altLang="en-US"/>
              <a:t>感染ステージ</a:t>
            </a:r>
            <a:r>
              <a:rPr lang="en-US" altLang="ja-JP" dirty="0"/>
              <a:t>@</a:t>
            </a:r>
            <a:r>
              <a:rPr lang="ja-JP" altLang="en-US"/>
              <a:t>最終宿主</a:t>
            </a:r>
            <a:r>
              <a:rPr lang="en-US" altLang="ja-JP" dirty="0"/>
              <a:t>(𝛌</a:t>
            </a:r>
            <a:r>
              <a:rPr lang="en-US" dirty="0"/>
              <a:t>H</a:t>
            </a:r>
            <a:r>
              <a:rPr lang="en-US" altLang="ja-JP" dirty="0"/>
              <a:t>)*</a:t>
            </a:r>
            <a:r>
              <a:rPr lang="ja-JP" altLang="en-US"/>
              <a:t>成熟寄生虫の寿命</a:t>
            </a:r>
            <a:r>
              <a:rPr lang="en-US" altLang="ja-JP" dirty="0"/>
              <a:t>(1/(</a:t>
            </a:r>
            <a:r>
              <a:rPr lang="en-US" altLang="ja-JP" dirty="0" err="1"/>
              <a:t>u+d+a</a:t>
            </a:r>
            <a:r>
              <a:rPr lang="en-US" altLang="ja-JP" dirty="0"/>
              <a:t>))</a:t>
            </a:r>
            <a:endParaRPr lang="en-JP" dirty="0"/>
          </a:p>
        </p:txBody>
      </p:sp>
      <p:cxnSp>
        <p:nvCxnSpPr>
          <p:cNvPr id="9" name="Straight Arrow Connector 8">
            <a:extLst>
              <a:ext uri="{FF2B5EF4-FFF2-40B4-BE49-F238E27FC236}">
                <a16:creationId xmlns:a16="http://schemas.microsoft.com/office/drawing/2014/main" id="{E66C9E01-0603-8544-896E-063CA76F31CD}"/>
              </a:ext>
            </a:extLst>
          </p:cNvPr>
          <p:cNvCxnSpPr>
            <a:cxnSpLocks/>
          </p:cNvCxnSpPr>
          <p:nvPr/>
        </p:nvCxnSpPr>
        <p:spPr>
          <a:xfrm flipH="1">
            <a:off x="5284513" y="1240871"/>
            <a:ext cx="92159" cy="1855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140C2ECC-7BB8-164F-98B2-19FF97DE60F8}"/>
              </a:ext>
            </a:extLst>
          </p:cNvPr>
          <p:cNvSpPr txBox="1"/>
          <p:nvPr/>
        </p:nvSpPr>
        <p:spPr>
          <a:xfrm>
            <a:off x="6456090" y="1617494"/>
            <a:ext cx="4300492" cy="369332"/>
          </a:xfrm>
          <a:prstGeom prst="rect">
            <a:avLst/>
          </a:prstGeom>
          <a:noFill/>
        </p:spPr>
        <p:txBody>
          <a:bodyPr wrap="square" rtlCol="0">
            <a:spAutoFit/>
          </a:bodyPr>
          <a:lstStyle/>
          <a:p>
            <a:r>
              <a:rPr lang="ja-JP" altLang="en-US"/>
              <a:t>独立時の寿命＊中間宿主に捕食される率</a:t>
            </a:r>
            <a:endParaRPr lang="en-JP" dirty="0"/>
          </a:p>
        </p:txBody>
      </p:sp>
      <p:cxnSp>
        <p:nvCxnSpPr>
          <p:cNvPr id="13" name="Straight Arrow Connector 12">
            <a:extLst>
              <a:ext uri="{FF2B5EF4-FFF2-40B4-BE49-F238E27FC236}">
                <a16:creationId xmlns:a16="http://schemas.microsoft.com/office/drawing/2014/main" id="{15C41820-E251-9D4F-842C-81CCDF0D940A}"/>
              </a:ext>
            </a:extLst>
          </p:cNvPr>
          <p:cNvCxnSpPr>
            <a:cxnSpLocks/>
          </p:cNvCxnSpPr>
          <p:nvPr/>
        </p:nvCxnSpPr>
        <p:spPr>
          <a:xfrm flipH="1">
            <a:off x="5961888" y="1857558"/>
            <a:ext cx="494202" cy="641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0F1E5B4F-565F-A04D-AACB-E24DDF9E9D85}"/>
              </a:ext>
            </a:extLst>
          </p:cNvPr>
          <p:cNvSpPr txBox="1"/>
          <p:nvPr/>
        </p:nvSpPr>
        <p:spPr>
          <a:xfrm>
            <a:off x="2370861" y="3034846"/>
            <a:ext cx="8263801" cy="369332"/>
          </a:xfrm>
          <a:prstGeom prst="rect">
            <a:avLst/>
          </a:prstGeom>
          <a:noFill/>
        </p:spPr>
        <p:txBody>
          <a:bodyPr wrap="none" rtlCol="0">
            <a:spAutoFit/>
          </a:bodyPr>
          <a:lstStyle/>
          <a:p>
            <a:r>
              <a:rPr lang="en-JP" dirty="0"/>
              <a:t>寄生された中間宿主が最終宿主に捕食される率＊中間宿主にいる寄生虫の寿命</a:t>
            </a:r>
          </a:p>
        </p:txBody>
      </p:sp>
      <p:cxnSp>
        <p:nvCxnSpPr>
          <p:cNvPr id="17" name="Straight Arrow Connector 16">
            <a:extLst>
              <a:ext uri="{FF2B5EF4-FFF2-40B4-BE49-F238E27FC236}">
                <a16:creationId xmlns:a16="http://schemas.microsoft.com/office/drawing/2014/main" id="{4C58A6CD-5E0E-7340-9803-3C299CEAF184}"/>
              </a:ext>
            </a:extLst>
          </p:cNvPr>
          <p:cNvCxnSpPr>
            <a:cxnSpLocks/>
          </p:cNvCxnSpPr>
          <p:nvPr/>
        </p:nvCxnSpPr>
        <p:spPr>
          <a:xfrm flipH="1" flipV="1">
            <a:off x="4413504" y="2747970"/>
            <a:ext cx="390144" cy="2868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3" name="Picture 22" descr="Text&#10;&#10;Description automatically generated">
            <a:extLst>
              <a:ext uri="{FF2B5EF4-FFF2-40B4-BE49-F238E27FC236}">
                <a16:creationId xmlns:a16="http://schemas.microsoft.com/office/drawing/2014/main" id="{94473E54-2B9A-E742-A51A-8F2A3E3DCC18}"/>
              </a:ext>
            </a:extLst>
          </p:cNvPr>
          <p:cNvPicPr>
            <a:picLocks noChangeAspect="1"/>
          </p:cNvPicPr>
          <p:nvPr/>
        </p:nvPicPr>
        <p:blipFill rotWithShape="1">
          <a:blip r:embed="rId3"/>
          <a:srcRect l="60808" t="18093" r="11911" b="72914"/>
          <a:stretch/>
        </p:blipFill>
        <p:spPr>
          <a:xfrm>
            <a:off x="101034" y="4759414"/>
            <a:ext cx="5183479" cy="1067837"/>
          </a:xfrm>
          <a:prstGeom prst="rect">
            <a:avLst/>
          </a:prstGeom>
        </p:spPr>
      </p:pic>
      <p:sp>
        <p:nvSpPr>
          <p:cNvPr id="25" name="TextBox 24">
            <a:extLst>
              <a:ext uri="{FF2B5EF4-FFF2-40B4-BE49-F238E27FC236}">
                <a16:creationId xmlns:a16="http://schemas.microsoft.com/office/drawing/2014/main" id="{DFCBEB31-E860-604F-9E2E-6A236907CA78}"/>
              </a:ext>
            </a:extLst>
          </p:cNvPr>
          <p:cNvSpPr txBox="1"/>
          <p:nvPr/>
        </p:nvSpPr>
        <p:spPr>
          <a:xfrm>
            <a:off x="5330592" y="4574028"/>
            <a:ext cx="6878806" cy="1754326"/>
          </a:xfrm>
          <a:prstGeom prst="rect">
            <a:avLst/>
          </a:prstGeom>
          <a:noFill/>
        </p:spPr>
        <p:txBody>
          <a:bodyPr wrap="none" rtlCol="0">
            <a:spAutoFit/>
          </a:bodyPr>
          <a:lstStyle/>
          <a:p>
            <a:r>
              <a:rPr lang="en-JP" dirty="0"/>
              <a:t>寄生虫が存続するためには１＜R０</a:t>
            </a:r>
          </a:p>
          <a:p>
            <a:r>
              <a:rPr lang="en-JP" dirty="0"/>
              <a:t>それには</a:t>
            </a:r>
          </a:p>
          <a:p>
            <a:r>
              <a:rPr lang="en-JP" dirty="0"/>
              <a:t>寄生虫の各ライフステージで常に宿主の数を増加させる</a:t>
            </a:r>
          </a:p>
          <a:p>
            <a:r>
              <a:rPr lang="en-JP" dirty="0"/>
              <a:t>OR</a:t>
            </a:r>
          </a:p>
          <a:p>
            <a:r>
              <a:rPr lang="en-JP" dirty="0"/>
              <a:t>あるステージでの損失が他のステージでの増加によって補われる</a:t>
            </a:r>
          </a:p>
          <a:p>
            <a:r>
              <a:rPr lang="en-JP" dirty="0"/>
              <a:t>必要がある</a:t>
            </a:r>
          </a:p>
        </p:txBody>
      </p:sp>
    </p:spTree>
    <p:extLst>
      <p:ext uri="{BB962C8B-B14F-4D97-AF65-F5344CB8AC3E}">
        <p14:creationId xmlns:p14="http://schemas.microsoft.com/office/powerpoint/2010/main" val="3848346528"/>
      </p:ext>
    </p:extLst>
  </p:cSld>
  <p:clrMapOvr>
    <a:masterClrMapping/>
  </p:clrMapOvr>
</p:sld>
</file>

<file path=ppt/theme/theme1.xml><?xml version="1.0" encoding="utf-8"?>
<a:theme xmlns:a="http://schemas.openxmlformats.org/drawingml/2006/main" name="DappledVTI">
  <a:themeElements>
    <a:clrScheme name="AnalogousFromRegularSeedLeftStep">
      <a:dk1>
        <a:srgbClr val="000000"/>
      </a:dk1>
      <a:lt1>
        <a:srgbClr val="FFFFFF"/>
      </a:lt1>
      <a:dk2>
        <a:srgbClr val="242F41"/>
      </a:dk2>
      <a:lt2>
        <a:srgbClr val="E8E6E2"/>
      </a:lt2>
      <a:accent1>
        <a:srgbClr val="2B6FE5"/>
      </a:accent1>
      <a:accent2>
        <a:srgbClr val="19ABD3"/>
      </a:accent2>
      <a:accent3>
        <a:srgbClr val="23B89A"/>
      </a:accent3>
      <a:accent4>
        <a:srgbClr val="16BB56"/>
      </a:accent4>
      <a:accent5>
        <a:srgbClr val="28BB23"/>
      </a:accent5>
      <a:accent6>
        <a:srgbClr val="5EB716"/>
      </a:accent6>
      <a:hlink>
        <a:srgbClr val="A47B36"/>
      </a:hlink>
      <a:folHlink>
        <a:srgbClr val="7F7F7F"/>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407</TotalTime>
  <Words>1519</Words>
  <Application>Microsoft Macintosh PowerPoint</Application>
  <PresentationFormat>Widescreen</PresentationFormat>
  <Paragraphs>111</Paragraphs>
  <Slides>13</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AvenirNext LT Pro Medium</vt:lpstr>
      <vt:lpstr>Arial</vt:lpstr>
      <vt:lpstr>Avenir Next LT Pro</vt:lpstr>
      <vt:lpstr>Calibri</vt:lpstr>
      <vt:lpstr>Sabon Next LT</vt:lpstr>
      <vt:lpstr>DappledVTI</vt:lpstr>
      <vt:lpstr>第５章：Population Dynamics of Species with Complex Life Cycles</vt:lpstr>
      <vt:lpstr>複雑な生活環</vt:lpstr>
      <vt:lpstr>マラリアを例とした問題の明示</vt:lpstr>
      <vt:lpstr>PowerPoint Presentation</vt:lpstr>
      <vt:lpstr>次世代マトリックス</vt:lpstr>
      <vt:lpstr>PowerPoint Presentation</vt:lpstr>
      <vt:lpstr>セレンゲティのジョウチュウ 複雑性と特殊性：栄養段階を移動する寄生虫のモデル構造</vt:lpstr>
      <vt:lpstr>PowerPoint Presentation</vt:lpstr>
      <vt:lpstr>PowerPoint Presentation</vt:lpstr>
      <vt:lpstr>PowerPoint Presentation</vt:lpstr>
      <vt:lpstr>中間ホストが２種以上ある場合</vt:lpstr>
      <vt:lpstr>次段階</vt:lpstr>
      <vt:lpstr>進化上の疑問点</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第５章：Population Dynamics of Species with Complex Life Cycles</dc:title>
  <dc:creator>Koike Haruko</dc:creator>
  <cp:lastModifiedBy>Koike Haruko</cp:lastModifiedBy>
  <cp:revision>21</cp:revision>
  <dcterms:created xsi:type="dcterms:W3CDTF">2021-04-12T10:39:58Z</dcterms:created>
  <dcterms:modified xsi:type="dcterms:W3CDTF">2021-04-13T02:19:08Z</dcterms:modified>
</cp:coreProperties>
</file>

<file path=docProps/thumbnail.jpeg>
</file>